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5" r:id="rId4"/>
    <p:sldId id="271" r:id="rId5"/>
    <p:sldId id="270" r:id="rId6"/>
    <p:sldId id="282" r:id="rId7"/>
    <p:sldId id="283" r:id="rId8"/>
    <p:sldId id="284" r:id="rId9"/>
    <p:sldId id="285" r:id="rId10"/>
    <p:sldId id="286" r:id="rId11"/>
    <p:sldId id="287" r:id="rId12"/>
    <p:sldId id="267" r:id="rId13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C9D0"/>
    <a:srgbClr val="DAEB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-581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21402-F325-4A98-A59B-EE461FA30335}" type="datetimeFigureOut">
              <a:rPr lang="zh-CN" altLang="en-US" smtClean="0"/>
              <a:t>2024/6/5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3ACD89-F4FD-4086-8429-816CD52994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5136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2024/6/5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>
        <p:randomBar dir="vert"/>
      </p:transition>
    </mc:Choice>
    <mc:Fallback xmlns="">
      <p:transition advClick="0" advTm="0">
        <p:randomBar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2024/6/5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>
        <p:randomBar dir="vert"/>
      </p:transition>
    </mc:Choice>
    <mc:Fallback xmlns="">
      <p:transition advClick="0" advTm="0">
        <p:randomBar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2024/6/5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>
        <p:randomBar dir="vert"/>
      </p:transition>
    </mc:Choice>
    <mc:Fallback xmlns="">
      <p:transition advClick="0" advTm="0">
        <p:randomBar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2024/6/5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>
        <p:randomBar dir="vert"/>
      </p:transition>
    </mc:Choice>
    <mc:Fallback xmlns="">
      <p:transition advClick="0" advTm="0">
        <p:randomBar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2024/6/5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>
        <p:randomBar dir="vert"/>
      </p:transition>
    </mc:Choice>
    <mc:Fallback xmlns="">
      <p:transition advClick="0" advTm="0">
        <p:randomBar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2024/6/5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>
        <p:randomBar dir="vert"/>
      </p:transition>
    </mc:Choice>
    <mc:Fallback xmlns="">
      <p:transition advClick="0" advTm="0">
        <p:randomBar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2024/6/5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>
        <p:randomBar dir="vert"/>
      </p:transition>
    </mc:Choice>
    <mc:Fallback xmlns="">
      <p:transition advClick="0" advTm="0">
        <p:randomBar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2024/6/5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>
        <p:randomBar dir="vert"/>
      </p:transition>
    </mc:Choice>
    <mc:Fallback xmlns="">
      <p:transition advClick="0" advTm="0">
        <p:randomBar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2024/6/5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>
        <p:randomBar dir="vert"/>
      </p:transition>
    </mc:Choice>
    <mc:Fallback xmlns="">
      <p:transition advClick="0" advTm="0">
        <p:randomBar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2024/6/5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>
        <p:randomBar dir="vert"/>
      </p:transition>
    </mc:Choice>
    <mc:Fallback xmlns="">
      <p:transition advClick="0" advTm="0">
        <p:randomBar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2024/6/5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mc:AlternateContent xmlns:mc="http://schemas.openxmlformats.org/markup-compatibility/2006" xmlns:p14="http://schemas.microsoft.com/office/powerpoint/2010/main">
    <mc:Choice Requires="p14">
      <p:transition advClick="0" advTm="0">
        <p:randomBar dir="vert"/>
      </p:transition>
    </mc:Choice>
    <mc:Fallback xmlns="">
      <p:transition advClick="0" advTm="0">
        <p:randomBar dir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50030595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44450" y="-69215"/>
            <a:ext cx="12280265" cy="6997065"/>
          </a:xfrm>
          <a:prstGeom prst="rect">
            <a:avLst/>
          </a:prstGeom>
        </p:spPr>
      </p:pic>
      <p:sp>
        <p:nvSpPr>
          <p:cNvPr id="6" name="PA_文本框 4"/>
          <p:cNvSpPr txBox="1"/>
          <p:nvPr>
            <p:custDataLst>
              <p:tags r:id="rId1"/>
            </p:custDataLst>
          </p:nvPr>
        </p:nvSpPr>
        <p:spPr>
          <a:xfrm>
            <a:off x="1269365" y="2726055"/>
            <a:ext cx="73469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b="1" kern="16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微軟正黑體" panose="020B0604030504040204" pitchFamily="34" charset="-120"/>
                <a:cs typeface="+mn-ea"/>
                <a:sym typeface="+mn-lt"/>
              </a:rPr>
              <a:t>公務人員勤休制度暨</a:t>
            </a:r>
            <a:r>
              <a:rPr lang="en-US" altLang="zh-TW" sz="5400" b="1" kern="1600" spc="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微軟正黑體" panose="020B0604030504040204" pitchFamily="34" charset="-120"/>
                <a:cs typeface="+mn-ea"/>
                <a:sym typeface="+mn-lt"/>
              </a:rPr>
              <a:t>MyData</a:t>
            </a:r>
            <a:r>
              <a:rPr lang="zh-TW" altLang="en-US" sz="5400" b="1" kern="16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微軟正黑體" panose="020B0604030504040204" pitchFamily="34" charset="-120"/>
                <a:cs typeface="+mn-ea"/>
                <a:sym typeface="+mn-lt"/>
              </a:rPr>
              <a:t>操作說明</a:t>
            </a:r>
            <a:endParaRPr lang="zh-CN" altLang="en-US" sz="5400" b="1" kern="1600" spc="600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ea typeface="微軟正黑體" panose="020B0604030504040204" pitchFamily="34" charset="-120"/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802666" y="5880735"/>
            <a:ext cx="34391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smtClean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charset="-122"/>
                <a:ea typeface="方正姚体" panose="02010601030101010101" charset="-122"/>
                <a:cs typeface="+mn-ea"/>
                <a:sym typeface="+mn-lt"/>
              </a:rPr>
              <a:t>社頭國中  </a:t>
            </a:r>
            <a:r>
              <a:rPr lang="zh-TW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charset="-122"/>
                <a:ea typeface="方正姚体" panose="02010601030101010101" charset="-122"/>
                <a:cs typeface="+mn-ea"/>
                <a:sym typeface="+mn-lt"/>
              </a:rPr>
              <a:t>人事室  </a:t>
            </a:r>
            <a:endParaRPr lang="zh-CN" altLang="en-US" sz="2400" dirty="0">
              <a:solidFill>
                <a:schemeClr val="tx1">
                  <a:lumMod val="65000"/>
                  <a:lumOff val="35000"/>
                </a:schemeClr>
              </a:solidFill>
              <a:latin typeface="方正姚体" panose="02010601030101010101" charset="-122"/>
              <a:ea typeface="方正姚体" panose="02010601030101010101" charset="-122"/>
              <a:cs typeface="+mn-ea"/>
              <a:sym typeface="+mn-lt"/>
            </a:endParaRPr>
          </a:p>
        </p:txBody>
      </p:sp>
      <p:sp>
        <p:nvSpPr>
          <p:cNvPr id="14" name="PA_文本框 1"/>
          <p:cNvSpPr txBox="1"/>
          <p:nvPr>
            <p:custDataLst>
              <p:tags r:id="rId2"/>
            </p:custDataLst>
          </p:nvPr>
        </p:nvSpPr>
        <p:spPr>
          <a:xfrm>
            <a:off x="1562393" y="1589448"/>
            <a:ext cx="60882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spc="6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姚体" panose="02010601030101010101" charset="-122"/>
                <a:ea typeface="方正姚体" panose="02010601030101010101" charset="-122"/>
                <a:cs typeface="+mn-ea"/>
                <a:sym typeface="+mn-lt"/>
              </a:rPr>
              <a:t>20</a:t>
            </a:r>
            <a:r>
              <a:rPr lang="en-US" altLang="zh-TW" sz="3200" b="1" spc="6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姚体" panose="02010601030101010101" charset="-122"/>
                <a:ea typeface="方正姚体" panose="02010601030101010101" charset="-122"/>
                <a:cs typeface="+mn-ea"/>
                <a:sym typeface="+mn-lt"/>
              </a:rPr>
              <a:t>24</a:t>
            </a:r>
            <a:r>
              <a:rPr lang="zh-TW" altLang="en-US" sz="3200" b="1" spc="6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姚体" panose="02010601030101010101" charset="-122"/>
                <a:ea typeface="方正姚体" panose="02010601030101010101" charset="-122"/>
                <a:cs typeface="+mn-ea"/>
                <a:sym typeface="+mn-lt"/>
              </a:rPr>
              <a:t>年</a:t>
            </a:r>
            <a:r>
              <a:rPr lang="en-US" altLang="zh-TW" sz="3200" b="1" spc="6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姚体" panose="02010601030101010101" charset="-122"/>
                <a:ea typeface="方正姚体" panose="02010601030101010101" charset="-122"/>
                <a:cs typeface="+mn-ea"/>
                <a:sym typeface="+mn-lt"/>
              </a:rPr>
              <a:t>4</a:t>
            </a:r>
            <a:r>
              <a:rPr lang="zh-TW" altLang="en-US" sz="3200" b="1" spc="6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姚体" panose="02010601030101010101" charset="-122"/>
                <a:ea typeface="方正姚体" panose="02010601030101010101" charset="-122"/>
                <a:cs typeface="+mn-ea"/>
                <a:sym typeface="+mn-lt"/>
              </a:rPr>
              <a:t>月</a:t>
            </a:r>
            <a:r>
              <a:rPr lang="en-US" altLang="zh-TW" sz="3200" b="1" spc="6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姚体" panose="02010601030101010101" charset="-122"/>
                <a:ea typeface="方正姚体" panose="02010601030101010101" charset="-122"/>
                <a:cs typeface="+mn-ea"/>
                <a:sym typeface="+mn-lt"/>
              </a:rPr>
              <a:t>24</a:t>
            </a:r>
            <a:r>
              <a:rPr lang="zh-TW" altLang="en-US" sz="3200" b="1" spc="6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姚体" panose="02010601030101010101" charset="-122"/>
                <a:ea typeface="方正姚体" panose="02010601030101010101" charset="-122"/>
                <a:cs typeface="+mn-ea"/>
                <a:sym typeface="+mn-lt"/>
              </a:rPr>
              <a:t>日</a:t>
            </a:r>
            <a:endParaRPr lang="en-US" altLang="zh-CN" sz="3200" b="1" spc="600" dirty="0">
              <a:solidFill>
                <a:schemeClr val="tx1">
                  <a:lumMod val="50000"/>
                  <a:lumOff val="50000"/>
                </a:schemeClr>
              </a:solidFill>
              <a:latin typeface="方正姚体" panose="02010601030101010101" charset="-122"/>
              <a:ea typeface="方正姚体" panose="02010601030101010101" charset="-122"/>
              <a:cs typeface="+mn-ea"/>
              <a:sym typeface="+mn-lt"/>
            </a:endParaRPr>
          </a:p>
        </p:txBody>
      </p:sp>
      <p:grpSp>
        <p:nvGrpSpPr>
          <p:cNvPr id="7" name="组合 6"/>
          <p:cNvGrpSpPr/>
          <p:nvPr/>
        </p:nvGrpSpPr>
        <p:grpSpPr>
          <a:xfrm flipH="1">
            <a:off x="191135" y="247650"/>
            <a:ext cx="7717155" cy="2592705"/>
            <a:chOff x="6599" y="434"/>
            <a:chExt cx="12153" cy="4083"/>
          </a:xfrm>
        </p:grpSpPr>
        <p:grpSp>
          <p:nvGrpSpPr>
            <p:cNvPr id="10" name="组合 9"/>
            <p:cNvGrpSpPr/>
            <p:nvPr/>
          </p:nvGrpSpPr>
          <p:grpSpPr>
            <a:xfrm>
              <a:off x="6599" y="435"/>
              <a:ext cx="12152" cy="4082"/>
              <a:chOff x="6578" y="580"/>
              <a:chExt cx="12152" cy="4082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6578" y="580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9" name="直接连接符 8"/>
              <p:cNvCxnSpPr>
                <a:stCxn id="8" idx="6"/>
              </p:cNvCxnSpPr>
              <p:nvPr/>
            </p:nvCxnSpPr>
            <p:spPr>
              <a:xfrm>
                <a:off x="6758" y="670"/>
                <a:ext cx="11881" cy="1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14"/>
              <p:cNvCxnSpPr/>
              <p:nvPr/>
            </p:nvCxnSpPr>
            <p:spPr>
              <a:xfrm>
                <a:off x="18640" y="670"/>
                <a:ext cx="1" cy="3812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椭圆 15"/>
              <p:cNvSpPr/>
              <p:nvPr/>
            </p:nvSpPr>
            <p:spPr>
              <a:xfrm>
                <a:off x="18550" y="4482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17054" y="434"/>
              <a:ext cx="1698" cy="1610"/>
              <a:chOff x="17054" y="434"/>
              <a:chExt cx="1698" cy="1610"/>
            </a:xfrm>
          </p:grpSpPr>
          <p:sp>
            <p:nvSpPr>
              <p:cNvPr id="17" name="矩形 16"/>
              <p:cNvSpPr/>
              <p:nvPr/>
            </p:nvSpPr>
            <p:spPr>
              <a:xfrm>
                <a:off x="17054" y="434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矩形 18"/>
              <p:cNvSpPr/>
              <p:nvPr/>
            </p:nvSpPr>
            <p:spPr>
              <a:xfrm rot="5400000">
                <a:off x="17857" y="1149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27" name="直接连接符 26"/>
            <p:cNvCxnSpPr/>
            <p:nvPr/>
          </p:nvCxnSpPr>
          <p:spPr>
            <a:xfrm>
              <a:off x="15073" y="435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rot="5400000">
              <a:off x="17724" y="3314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组合 17"/>
          <p:cNvGrpSpPr/>
          <p:nvPr/>
        </p:nvGrpSpPr>
        <p:grpSpPr>
          <a:xfrm flipV="1">
            <a:off x="3876675" y="3897630"/>
            <a:ext cx="7717155" cy="2592705"/>
            <a:chOff x="6599" y="434"/>
            <a:chExt cx="12153" cy="4083"/>
          </a:xfrm>
        </p:grpSpPr>
        <p:grpSp>
          <p:nvGrpSpPr>
            <p:cNvPr id="21" name="组合 20"/>
            <p:cNvGrpSpPr/>
            <p:nvPr/>
          </p:nvGrpSpPr>
          <p:grpSpPr>
            <a:xfrm>
              <a:off x="6599" y="435"/>
              <a:ext cx="12152" cy="4082"/>
              <a:chOff x="6578" y="580"/>
              <a:chExt cx="12152" cy="4082"/>
            </a:xfrm>
          </p:grpSpPr>
          <p:sp>
            <p:nvSpPr>
              <p:cNvPr id="22" name="椭圆 21"/>
              <p:cNvSpPr/>
              <p:nvPr/>
            </p:nvSpPr>
            <p:spPr>
              <a:xfrm>
                <a:off x="6578" y="580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3" name="直接连接符 22"/>
              <p:cNvCxnSpPr>
                <a:stCxn id="22" idx="6"/>
              </p:cNvCxnSpPr>
              <p:nvPr/>
            </p:nvCxnSpPr>
            <p:spPr>
              <a:xfrm>
                <a:off x="6758" y="670"/>
                <a:ext cx="11881" cy="1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/>
              <p:cNvCxnSpPr/>
              <p:nvPr/>
            </p:nvCxnSpPr>
            <p:spPr>
              <a:xfrm>
                <a:off x="18640" y="670"/>
                <a:ext cx="1" cy="3812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椭圆 24"/>
              <p:cNvSpPr/>
              <p:nvPr/>
            </p:nvSpPr>
            <p:spPr>
              <a:xfrm>
                <a:off x="18550" y="4482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17054" y="434"/>
              <a:ext cx="1698" cy="1610"/>
              <a:chOff x="17054" y="434"/>
              <a:chExt cx="1698" cy="1610"/>
            </a:xfrm>
          </p:grpSpPr>
          <p:sp>
            <p:nvSpPr>
              <p:cNvPr id="28" name="矩形 27"/>
              <p:cNvSpPr/>
              <p:nvPr/>
            </p:nvSpPr>
            <p:spPr>
              <a:xfrm>
                <a:off x="17054" y="434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0" name="矩形 29"/>
              <p:cNvSpPr/>
              <p:nvPr/>
            </p:nvSpPr>
            <p:spPr>
              <a:xfrm rot="5400000">
                <a:off x="17857" y="1149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31" name="直接连接符 30"/>
            <p:cNvCxnSpPr/>
            <p:nvPr/>
          </p:nvCxnSpPr>
          <p:spPr>
            <a:xfrm>
              <a:off x="15073" y="435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 rot="5400000">
              <a:off x="17724" y="3314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 flipH="1">
            <a:off x="191135" y="247650"/>
            <a:ext cx="7717155" cy="2592705"/>
            <a:chOff x="6599" y="434"/>
            <a:chExt cx="12153" cy="4083"/>
          </a:xfrm>
        </p:grpSpPr>
        <p:grpSp>
          <p:nvGrpSpPr>
            <p:cNvPr id="10" name="组合 9"/>
            <p:cNvGrpSpPr/>
            <p:nvPr/>
          </p:nvGrpSpPr>
          <p:grpSpPr>
            <a:xfrm>
              <a:off x="6599" y="435"/>
              <a:ext cx="12152" cy="4082"/>
              <a:chOff x="6578" y="580"/>
              <a:chExt cx="12152" cy="4082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6578" y="580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9" name="直接连接符 8"/>
              <p:cNvCxnSpPr>
                <a:stCxn id="8" idx="6"/>
              </p:cNvCxnSpPr>
              <p:nvPr/>
            </p:nvCxnSpPr>
            <p:spPr>
              <a:xfrm>
                <a:off x="6758" y="670"/>
                <a:ext cx="11881" cy="1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14"/>
              <p:cNvCxnSpPr/>
              <p:nvPr/>
            </p:nvCxnSpPr>
            <p:spPr>
              <a:xfrm>
                <a:off x="18640" y="670"/>
                <a:ext cx="1" cy="3812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椭圆 15"/>
              <p:cNvSpPr/>
              <p:nvPr/>
            </p:nvSpPr>
            <p:spPr>
              <a:xfrm>
                <a:off x="18550" y="4482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17054" y="434"/>
              <a:ext cx="1698" cy="1610"/>
              <a:chOff x="17054" y="434"/>
              <a:chExt cx="1698" cy="1610"/>
            </a:xfrm>
          </p:grpSpPr>
          <p:sp>
            <p:nvSpPr>
              <p:cNvPr id="17" name="矩形 16"/>
              <p:cNvSpPr/>
              <p:nvPr/>
            </p:nvSpPr>
            <p:spPr>
              <a:xfrm>
                <a:off x="17054" y="434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矩形 18"/>
              <p:cNvSpPr/>
              <p:nvPr/>
            </p:nvSpPr>
            <p:spPr>
              <a:xfrm rot="5400000">
                <a:off x="17857" y="1149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27" name="直接连接符 26"/>
            <p:cNvCxnSpPr/>
            <p:nvPr/>
          </p:nvCxnSpPr>
          <p:spPr>
            <a:xfrm>
              <a:off x="15073" y="435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rot="5400000">
              <a:off x="17724" y="3314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组合 17"/>
          <p:cNvGrpSpPr/>
          <p:nvPr/>
        </p:nvGrpSpPr>
        <p:grpSpPr>
          <a:xfrm flipV="1">
            <a:off x="3876675" y="3897630"/>
            <a:ext cx="7717155" cy="2592705"/>
            <a:chOff x="6599" y="434"/>
            <a:chExt cx="12153" cy="4083"/>
          </a:xfrm>
        </p:grpSpPr>
        <p:grpSp>
          <p:nvGrpSpPr>
            <p:cNvPr id="21" name="组合 20"/>
            <p:cNvGrpSpPr/>
            <p:nvPr/>
          </p:nvGrpSpPr>
          <p:grpSpPr>
            <a:xfrm>
              <a:off x="6599" y="435"/>
              <a:ext cx="12152" cy="4082"/>
              <a:chOff x="6578" y="580"/>
              <a:chExt cx="12152" cy="4082"/>
            </a:xfrm>
          </p:grpSpPr>
          <p:sp>
            <p:nvSpPr>
              <p:cNvPr id="22" name="椭圆 21"/>
              <p:cNvSpPr/>
              <p:nvPr/>
            </p:nvSpPr>
            <p:spPr>
              <a:xfrm>
                <a:off x="6578" y="580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3" name="直接连接符 22"/>
              <p:cNvCxnSpPr>
                <a:stCxn id="22" idx="6"/>
              </p:cNvCxnSpPr>
              <p:nvPr/>
            </p:nvCxnSpPr>
            <p:spPr>
              <a:xfrm>
                <a:off x="6758" y="670"/>
                <a:ext cx="11881" cy="1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/>
              <p:cNvCxnSpPr/>
              <p:nvPr/>
            </p:nvCxnSpPr>
            <p:spPr>
              <a:xfrm>
                <a:off x="18640" y="670"/>
                <a:ext cx="1" cy="3812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椭圆 24"/>
              <p:cNvSpPr/>
              <p:nvPr/>
            </p:nvSpPr>
            <p:spPr>
              <a:xfrm>
                <a:off x="18550" y="4482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17054" y="434"/>
              <a:ext cx="1698" cy="1610"/>
              <a:chOff x="17054" y="434"/>
              <a:chExt cx="1698" cy="1610"/>
            </a:xfrm>
          </p:grpSpPr>
          <p:sp>
            <p:nvSpPr>
              <p:cNvPr id="28" name="矩形 27"/>
              <p:cNvSpPr/>
              <p:nvPr/>
            </p:nvSpPr>
            <p:spPr>
              <a:xfrm>
                <a:off x="17054" y="434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0" name="矩形 29"/>
              <p:cNvSpPr/>
              <p:nvPr/>
            </p:nvSpPr>
            <p:spPr>
              <a:xfrm rot="5400000">
                <a:off x="17857" y="1149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31" name="直接连接符 30"/>
            <p:cNvCxnSpPr/>
            <p:nvPr/>
          </p:nvCxnSpPr>
          <p:spPr>
            <a:xfrm>
              <a:off x="15073" y="435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 rot="5400000">
              <a:off x="17724" y="3314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_14"/>
          <p:cNvSpPr txBox="1">
            <a:spLocks noChangeArrowheads="1"/>
          </p:cNvSpPr>
          <p:nvPr/>
        </p:nvSpPr>
        <p:spPr bwMode="auto">
          <a:xfrm>
            <a:off x="247821" y="6010610"/>
            <a:ext cx="3452470" cy="842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algn="ctr"/>
            <a:r>
              <a:rPr lang="zh-TW" altLang="en-US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常見問題</a:t>
            </a:r>
            <a:r>
              <a:rPr lang="en-US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en-US" altLang="zh-CN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0</a:t>
            </a:r>
            <a:r>
              <a:rPr lang="en-US" altLang="zh-TW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endParaRPr lang="en-US" altLang="zh-CN" spc="600" dirty="0">
              <a:solidFill>
                <a:srgbClr val="98C9D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6" name="Subtitle 2"/>
          <p:cNvSpPr txBox="1"/>
          <p:nvPr/>
        </p:nvSpPr>
        <p:spPr bwMode="auto">
          <a:xfrm>
            <a:off x="1630556" y="2144060"/>
            <a:ext cx="8702799" cy="2084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None/>
            </a:pPr>
            <a:r>
              <a:rPr lang="en-US" altLang="zh-TW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A</a:t>
            </a:r>
            <a:r>
              <a:rPr lang="zh-TW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：</a:t>
            </a:r>
            <a:r>
              <a:rPr lang="en-US" altLang="zh-TW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/>
            </a:r>
            <a:br>
              <a:rPr lang="en-US" altLang="zh-TW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</a:br>
            <a:r>
              <a:rPr lang="zh-TW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以</a:t>
            </a:r>
            <a:r>
              <a:rPr lang="zh-TW" altLang="en-US" sz="3600" b="1" u="sng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曆月</a:t>
            </a:r>
            <a:r>
              <a:rPr lang="zh-TW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為計算單位</a:t>
            </a:r>
            <a:r>
              <a:rPr lang="en-US" altLang="zh-TW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(</a:t>
            </a:r>
            <a:r>
              <a:rPr lang="zh-TW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如</a:t>
            </a:r>
            <a:r>
              <a:rPr lang="en-US" altLang="zh-TW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4</a:t>
            </a:r>
            <a:r>
              <a:rPr lang="zh-TW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月</a:t>
            </a:r>
            <a:r>
              <a:rPr lang="en-US" altLang="zh-TW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1</a:t>
            </a:r>
            <a:r>
              <a:rPr lang="zh-TW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日起至</a:t>
            </a:r>
            <a:r>
              <a:rPr lang="en-US" altLang="zh-TW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6</a:t>
            </a:r>
            <a:r>
              <a:rPr lang="zh-TW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月</a:t>
            </a:r>
            <a:r>
              <a:rPr lang="en-US" altLang="zh-TW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30</a:t>
            </a:r>
            <a:r>
              <a:rPr lang="zh-TW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日止；再次</a:t>
            </a:r>
            <a:r>
              <a:rPr lang="en-US" altLang="zh-TW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1</a:t>
            </a:r>
            <a:r>
              <a:rPr lang="zh-TW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週期為</a:t>
            </a:r>
            <a:r>
              <a:rPr lang="en-US" altLang="zh-TW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7</a:t>
            </a:r>
            <a:r>
              <a:rPr lang="zh-TW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月</a:t>
            </a:r>
            <a:r>
              <a:rPr lang="en-US" altLang="zh-TW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1</a:t>
            </a:r>
            <a:r>
              <a:rPr lang="zh-TW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日起至</a:t>
            </a:r>
            <a:r>
              <a:rPr lang="en-US" altLang="zh-TW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9</a:t>
            </a:r>
            <a:r>
              <a:rPr lang="zh-TW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月</a:t>
            </a:r>
            <a:r>
              <a:rPr lang="en-US" altLang="zh-TW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30</a:t>
            </a:r>
            <a:r>
              <a:rPr lang="zh-TW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日</a:t>
            </a:r>
            <a:r>
              <a:rPr lang="en-US" altLang="zh-TW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)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Lantinghei SC Demibold" charset="-122"/>
              <a:sym typeface="时尚中黑简体" charset="0"/>
            </a:endParaRPr>
          </a:p>
        </p:txBody>
      </p:sp>
      <p:sp>
        <p:nvSpPr>
          <p:cNvPr id="42" name="圆角矩形 2">
            <a:extLst>
              <a:ext uri="{FF2B5EF4-FFF2-40B4-BE49-F238E27FC236}">
                <a16:creationId xmlns:a16="http://schemas.microsoft.com/office/drawing/2014/main" xmlns="" id="{CAC56C2D-48C5-40FE-ACC1-16CD81A6EFE8}"/>
              </a:ext>
            </a:extLst>
          </p:cNvPr>
          <p:cNvSpPr/>
          <p:nvPr/>
        </p:nvSpPr>
        <p:spPr>
          <a:xfrm>
            <a:off x="4541033" y="490558"/>
            <a:ext cx="3109935" cy="974187"/>
          </a:xfrm>
          <a:prstGeom prst="roundRect">
            <a:avLst/>
          </a:prstGeom>
          <a:solidFill>
            <a:srgbClr val="98C9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Q&amp;A</a:t>
            </a:r>
            <a:endParaRPr lang="zh-CN" altLang="en-US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0302980"/>
      </p:ext>
    </p:extLst>
  </p:cSld>
  <p:clrMapOvr>
    <a:masterClrMapping/>
  </p:clrMapOvr>
  <p:transition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 flipH="1">
            <a:off x="191135" y="247650"/>
            <a:ext cx="7717155" cy="2592705"/>
            <a:chOff x="6599" y="434"/>
            <a:chExt cx="12153" cy="4083"/>
          </a:xfrm>
        </p:grpSpPr>
        <p:grpSp>
          <p:nvGrpSpPr>
            <p:cNvPr id="10" name="组合 9"/>
            <p:cNvGrpSpPr/>
            <p:nvPr/>
          </p:nvGrpSpPr>
          <p:grpSpPr>
            <a:xfrm>
              <a:off x="6599" y="435"/>
              <a:ext cx="12152" cy="4082"/>
              <a:chOff x="6578" y="580"/>
              <a:chExt cx="12152" cy="4082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6578" y="580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9" name="直接连接符 8"/>
              <p:cNvCxnSpPr>
                <a:stCxn id="8" idx="6"/>
              </p:cNvCxnSpPr>
              <p:nvPr/>
            </p:nvCxnSpPr>
            <p:spPr>
              <a:xfrm>
                <a:off x="6758" y="670"/>
                <a:ext cx="11881" cy="1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14"/>
              <p:cNvCxnSpPr/>
              <p:nvPr/>
            </p:nvCxnSpPr>
            <p:spPr>
              <a:xfrm>
                <a:off x="18640" y="670"/>
                <a:ext cx="1" cy="3812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椭圆 15"/>
              <p:cNvSpPr/>
              <p:nvPr/>
            </p:nvSpPr>
            <p:spPr>
              <a:xfrm>
                <a:off x="18550" y="4482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17054" y="434"/>
              <a:ext cx="1698" cy="1610"/>
              <a:chOff x="17054" y="434"/>
              <a:chExt cx="1698" cy="1610"/>
            </a:xfrm>
          </p:grpSpPr>
          <p:sp>
            <p:nvSpPr>
              <p:cNvPr id="17" name="矩形 16"/>
              <p:cNvSpPr/>
              <p:nvPr/>
            </p:nvSpPr>
            <p:spPr>
              <a:xfrm>
                <a:off x="17054" y="434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矩形 18"/>
              <p:cNvSpPr/>
              <p:nvPr/>
            </p:nvSpPr>
            <p:spPr>
              <a:xfrm rot="5400000">
                <a:off x="17857" y="1149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27" name="直接连接符 26"/>
            <p:cNvCxnSpPr/>
            <p:nvPr/>
          </p:nvCxnSpPr>
          <p:spPr>
            <a:xfrm>
              <a:off x="15073" y="435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rot="5400000">
              <a:off x="17724" y="3314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组合 17"/>
          <p:cNvGrpSpPr/>
          <p:nvPr/>
        </p:nvGrpSpPr>
        <p:grpSpPr>
          <a:xfrm flipV="1">
            <a:off x="3876675" y="3897630"/>
            <a:ext cx="7717155" cy="2592705"/>
            <a:chOff x="6599" y="434"/>
            <a:chExt cx="12153" cy="4083"/>
          </a:xfrm>
        </p:grpSpPr>
        <p:grpSp>
          <p:nvGrpSpPr>
            <p:cNvPr id="21" name="组合 20"/>
            <p:cNvGrpSpPr/>
            <p:nvPr/>
          </p:nvGrpSpPr>
          <p:grpSpPr>
            <a:xfrm>
              <a:off x="6599" y="435"/>
              <a:ext cx="12152" cy="4082"/>
              <a:chOff x="6578" y="580"/>
              <a:chExt cx="12152" cy="4082"/>
            </a:xfrm>
          </p:grpSpPr>
          <p:sp>
            <p:nvSpPr>
              <p:cNvPr id="22" name="椭圆 21"/>
              <p:cNvSpPr/>
              <p:nvPr/>
            </p:nvSpPr>
            <p:spPr>
              <a:xfrm>
                <a:off x="6578" y="580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3" name="直接连接符 22"/>
              <p:cNvCxnSpPr>
                <a:stCxn id="22" idx="6"/>
              </p:cNvCxnSpPr>
              <p:nvPr/>
            </p:nvCxnSpPr>
            <p:spPr>
              <a:xfrm>
                <a:off x="6758" y="670"/>
                <a:ext cx="11881" cy="1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/>
              <p:cNvCxnSpPr/>
              <p:nvPr/>
            </p:nvCxnSpPr>
            <p:spPr>
              <a:xfrm>
                <a:off x="18640" y="670"/>
                <a:ext cx="1" cy="3812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椭圆 24"/>
              <p:cNvSpPr/>
              <p:nvPr/>
            </p:nvSpPr>
            <p:spPr>
              <a:xfrm>
                <a:off x="18550" y="4482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17054" y="434"/>
              <a:ext cx="1698" cy="1610"/>
              <a:chOff x="17054" y="434"/>
              <a:chExt cx="1698" cy="1610"/>
            </a:xfrm>
          </p:grpSpPr>
          <p:sp>
            <p:nvSpPr>
              <p:cNvPr id="28" name="矩形 27"/>
              <p:cNvSpPr/>
              <p:nvPr/>
            </p:nvSpPr>
            <p:spPr>
              <a:xfrm>
                <a:off x="17054" y="434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0" name="矩形 29"/>
              <p:cNvSpPr/>
              <p:nvPr/>
            </p:nvSpPr>
            <p:spPr>
              <a:xfrm rot="5400000">
                <a:off x="17857" y="1149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31" name="直接连接符 30"/>
            <p:cNvCxnSpPr/>
            <p:nvPr/>
          </p:nvCxnSpPr>
          <p:spPr>
            <a:xfrm>
              <a:off x="15073" y="435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 rot="5400000">
              <a:off x="17724" y="3314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_14"/>
          <p:cNvSpPr txBox="1">
            <a:spLocks noChangeArrowheads="1"/>
          </p:cNvSpPr>
          <p:nvPr/>
        </p:nvSpPr>
        <p:spPr bwMode="auto">
          <a:xfrm>
            <a:off x="247821" y="6010610"/>
            <a:ext cx="3452470" cy="842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algn="ctr"/>
            <a:r>
              <a:rPr lang="zh-TW" altLang="en-US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線上學習</a:t>
            </a:r>
            <a:r>
              <a:rPr lang="en-US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en-US" altLang="zh-CN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0</a:t>
            </a:r>
            <a:r>
              <a:rPr lang="en-US" altLang="zh-TW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endParaRPr lang="en-US" altLang="zh-CN" spc="600" dirty="0">
              <a:solidFill>
                <a:srgbClr val="98C9D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6" name="Subtitle 2"/>
          <p:cNvSpPr txBox="1"/>
          <p:nvPr/>
        </p:nvSpPr>
        <p:spPr bwMode="auto">
          <a:xfrm>
            <a:off x="1630556" y="2144060"/>
            <a:ext cx="8702799" cy="2084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buNone/>
            </a:pPr>
            <a:r>
              <a:rPr lang="zh-TW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「</a:t>
            </a:r>
            <a:r>
              <a:rPr lang="en-US" altLang="zh-TW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e</a:t>
            </a:r>
            <a:r>
              <a:rPr lang="zh-TW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等公務園</a:t>
            </a:r>
            <a:r>
              <a:rPr lang="en-US" altLang="zh-TW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+</a:t>
            </a:r>
            <a:r>
              <a:rPr lang="zh-TW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學習平臺」，搜尋「</a:t>
            </a:r>
            <a:r>
              <a:rPr lang="en-US" altLang="zh-TW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113</a:t>
            </a:r>
            <a:r>
              <a:rPr lang="zh-TW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年行政院與所屬中央及地方各機關（構）公務員勤休制度宣導課程」並參加課程。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Lantinghei SC Demibold" charset="-122"/>
              <a:sym typeface="时尚中黑简体" charset="0"/>
            </a:endParaRPr>
          </a:p>
        </p:txBody>
      </p:sp>
      <p:sp>
        <p:nvSpPr>
          <p:cNvPr id="42" name="圆角矩形 2">
            <a:extLst>
              <a:ext uri="{FF2B5EF4-FFF2-40B4-BE49-F238E27FC236}">
                <a16:creationId xmlns:a16="http://schemas.microsoft.com/office/drawing/2014/main" xmlns="" id="{CAC56C2D-48C5-40FE-ACC1-16CD81A6EFE8}"/>
              </a:ext>
            </a:extLst>
          </p:cNvPr>
          <p:cNvSpPr/>
          <p:nvPr/>
        </p:nvSpPr>
        <p:spPr>
          <a:xfrm>
            <a:off x="4426987" y="782589"/>
            <a:ext cx="3109935" cy="974187"/>
          </a:xfrm>
          <a:prstGeom prst="roundRect">
            <a:avLst/>
          </a:prstGeom>
          <a:solidFill>
            <a:srgbClr val="98C9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線上學習</a:t>
            </a:r>
            <a:endParaRPr lang="zh-CN" altLang="en-US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9392080"/>
      </p:ext>
    </p:extLst>
  </p:cSld>
  <p:clrMapOvr>
    <a:masterClrMapping/>
  </p:clrMapOvr>
  <p:transition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 flipH="1">
            <a:off x="191135" y="247650"/>
            <a:ext cx="7717155" cy="2592705"/>
            <a:chOff x="6599" y="434"/>
            <a:chExt cx="12153" cy="4083"/>
          </a:xfrm>
        </p:grpSpPr>
        <p:grpSp>
          <p:nvGrpSpPr>
            <p:cNvPr id="10" name="组合 9"/>
            <p:cNvGrpSpPr/>
            <p:nvPr/>
          </p:nvGrpSpPr>
          <p:grpSpPr>
            <a:xfrm>
              <a:off x="6599" y="435"/>
              <a:ext cx="12152" cy="4082"/>
              <a:chOff x="6578" y="580"/>
              <a:chExt cx="12152" cy="4082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6578" y="580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9" name="直接连接符 8"/>
              <p:cNvCxnSpPr>
                <a:stCxn id="8" idx="6"/>
              </p:cNvCxnSpPr>
              <p:nvPr/>
            </p:nvCxnSpPr>
            <p:spPr>
              <a:xfrm>
                <a:off x="6758" y="670"/>
                <a:ext cx="11881" cy="1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14"/>
              <p:cNvCxnSpPr/>
              <p:nvPr/>
            </p:nvCxnSpPr>
            <p:spPr>
              <a:xfrm>
                <a:off x="18640" y="670"/>
                <a:ext cx="1" cy="3812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椭圆 15"/>
              <p:cNvSpPr/>
              <p:nvPr/>
            </p:nvSpPr>
            <p:spPr>
              <a:xfrm>
                <a:off x="18550" y="4482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17054" y="434"/>
              <a:ext cx="1698" cy="1610"/>
              <a:chOff x="17054" y="434"/>
              <a:chExt cx="1698" cy="1610"/>
            </a:xfrm>
          </p:grpSpPr>
          <p:sp>
            <p:nvSpPr>
              <p:cNvPr id="17" name="矩形 16"/>
              <p:cNvSpPr/>
              <p:nvPr/>
            </p:nvSpPr>
            <p:spPr>
              <a:xfrm>
                <a:off x="17054" y="434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矩形 18"/>
              <p:cNvSpPr/>
              <p:nvPr/>
            </p:nvSpPr>
            <p:spPr>
              <a:xfrm rot="5400000">
                <a:off x="17857" y="1149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27" name="直接连接符 26"/>
            <p:cNvCxnSpPr/>
            <p:nvPr/>
          </p:nvCxnSpPr>
          <p:spPr>
            <a:xfrm>
              <a:off x="15073" y="435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rot="5400000">
              <a:off x="17724" y="3314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组合 17"/>
          <p:cNvGrpSpPr/>
          <p:nvPr/>
        </p:nvGrpSpPr>
        <p:grpSpPr>
          <a:xfrm flipV="1">
            <a:off x="3876675" y="3897630"/>
            <a:ext cx="7717155" cy="2592705"/>
            <a:chOff x="6599" y="434"/>
            <a:chExt cx="12153" cy="4083"/>
          </a:xfrm>
        </p:grpSpPr>
        <p:grpSp>
          <p:nvGrpSpPr>
            <p:cNvPr id="21" name="组合 20"/>
            <p:cNvGrpSpPr/>
            <p:nvPr/>
          </p:nvGrpSpPr>
          <p:grpSpPr>
            <a:xfrm>
              <a:off x="6599" y="435"/>
              <a:ext cx="12152" cy="4082"/>
              <a:chOff x="6578" y="580"/>
              <a:chExt cx="12152" cy="4082"/>
            </a:xfrm>
          </p:grpSpPr>
          <p:sp>
            <p:nvSpPr>
              <p:cNvPr id="22" name="椭圆 21"/>
              <p:cNvSpPr/>
              <p:nvPr/>
            </p:nvSpPr>
            <p:spPr>
              <a:xfrm>
                <a:off x="6578" y="580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3" name="直接连接符 22"/>
              <p:cNvCxnSpPr>
                <a:stCxn id="22" idx="6"/>
              </p:cNvCxnSpPr>
              <p:nvPr/>
            </p:nvCxnSpPr>
            <p:spPr>
              <a:xfrm>
                <a:off x="6758" y="670"/>
                <a:ext cx="11881" cy="1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/>
              <p:cNvCxnSpPr/>
              <p:nvPr/>
            </p:nvCxnSpPr>
            <p:spPr>
              <a:xfrm>
                <a:off x="18640" y="670"/>
                <a:ext cx="1" cy="3812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椭圆 24"/>
              <p:cNvSpPr/>
              <p:nvPr/>
            </p:nvSpPr>
            <p:spPr>
              <a:xfrm>
                <a:off x="18550" y="4482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17054" y="434"/>
              <a:ext cx="1698" cy="1610"/>
              <a:chOff x="17054" y="434"/>
              <a:chExt cx="1698" cy="1610"/>
            </a:xfrm>
          </p:grpSpPr>
          <p:sp>
            <p:nvSpPr>
              <p:cNvPr id="28" name="矩形 27"/>
              <p:cNvSpPr/>
              <p:nvPr/>
            </p:nvSpPr>
            <p:spPr>
              <a:xfrm>
                <a:off x="17054" y="434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0" name="矩形 29"/>
              <p:cNvSpPr/>
              <p:nvPr/>
            </p:nvSpPr>
            <p:spPr>
              <a:xfrm rot="5400000">
                <a:off x="17857" y="1149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31" name="直接连接符 30"/>
            <p:cNvCxnSpPr/>
            <p:nvPr/>
          </p:nvCxnSpPr>
          <p:spPr>
            <a:xfrm>
              <a:off x="15073" y="435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 rot="5400000">
              <a:off x="17724" y="3314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_14"/>
          <p:cNvSpPr txBox="1">
            <a:spLocks noChangeArrowheads="1"/>
          </p:cNvSpPr>
          <p:nvPr/>
        </p:nvSpPr>
        <p:spPr bwMode="auto">
          <a:xfrm>
            <a:off x="247821" y="6010610"/>
            <a:ext cx="3452470" cy="842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algn="ctr"/>
            <a:r>
              <a:rPr lang="en-US" altLang="zh-TW" spc="600" dirty="0" err="1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MyData</a:t>
            </a:r>
            <a:r>
              <a:rPr lang="zh-TW" altLang="en-US" sz="2000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說明</a:t>
            </a:r>
            <a:r>
              <a:rPr lang="en-US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en-US" altLang="zh-CN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0</a:t>
            </a:r>
            <a:r>
              <a:rPr lang="en-US" altLang="zh-TW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4</a:t>
            </a:r>
            <a:endParaRPr lang="en-US" altLang="zh-CN" spc="600" dirty="0">
              <a:solidFill>
                <a:srgbClr val="98C9D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4378960" y="1826895"/>
            <a:ext cx="3484245" cy="3432810"/>
            <a:chOff x="8055" y="3851"/>
            <a:chExt cx="3705" cy="3736"/>
          </a:xfrm>
        </p:grpSpPr>
        <p:sp>
          <p:nvSpPr>
            <p:cNvPr id="40" name="Rectangle 14"/>
            <p:cNvSpPr/>
            <p:nvPr/>
          </p:nvSpPr>
          <p:spPr>
            <a:xfrm rot="2700000">
              <a:off x="8225" y="3991"/>
              <a:ext cx="3462" cy="3462"/>
            </a:xfrm>
            <a:prstGeom prst="rect">
              <a:avLst/>
            </a:prstGeom>
            <a:solidFill>
              <a:schemeClr val="bg1">
                <a:lumMod val="6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280">
                <a:latin typeface="Times New Roman" panose="02020603050405020304" pitchFamily="18" charset="0"/>
                <a:ea typeface="微软雅黑" panose="020B0503020204020204" charset="-122"/>
                <a:sym typeface="Times New Roman" panose="02020603050405020304" pitchFamily="18" charset="0"/>
              </a:endParaRPr>
            </a:p>
          </p:txBody>
        </p:sp>
        <p:grpSp>
          <p:nvGrpSpPr>
            <p:cNvPr id="41" name="Group 1"/>
            <p:cNvGrpSpPr/>
            <p:nvPr/>
          </p:nvGrpSpPr>
          <p:grpSpPr>
            <a:xfrm>
              <a:off x="8055" y="3851"/>
              <a:ext cx="1805" cy="1805"/>
              <a:chOff x="4499849" y="2374309"/>
              <a:chExt cx="1528247" cy="1528248"/>
            </a:xfrm>
          </p:grpSpPr>
          <p:sp>
            <p:nvSpPr>
              <p:cNvPr id="42" name="Rounded Rectangle 19"/>
              <p:cNvSpPr/>
              <p:nvPr/>
            </p:nvSpPr>
            <p:spPr>
              <a:xfrm>
                <a:off x="4499849" y="2374309"/>
                <a:ext cx="1528247" cy="1528248"/>
              </a:xfrm>
              <a:prstGeom prst="roundRect">
                <a:avLst/>
              </a:prstGeom>
              <a:solidFill>
                <a:srgbClr val="98C9D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1280">
                  <a:latin typeface="Times New Roman" panose="02020603050405020304" pitchFamily="18" charset="0"/>
                  <a:ea typeface="微软雅黑" panose="020B0503020204020204" charset="-122"/>
                  <a:sym typeface="Times New Roman" panose="02020603050405020304" pitchFamily="18" charset="0"/>
                </a:endParaRPr>
              </a:p>
            </p:txBody>
          </p:sp>
          <p:sp>
            <p:nvSpPr>
              <p:cNvPr id="43" name="Text Placeholder 1"/>
              <p:cNvSpPr txBox="1"/>
              <p:nvPr/>
            </p:nvSpPr>
            <p:spPr>
              <a:xfrm>
                <a:off x="4966316" y="2922941"/>
                <a:ext cx="636051" cy="430983"/>
              </a:xfrm>
              <a:prstGeom prst="rect">
                <a:avLst/>
              </a:prstGeom>
            </p:spPr>
            <p:txBody>
              <a:bodyPr vert="horz" lIns="0" tIns="0" rIns="68576" bIns="0" rtlCol="0" anchor="ctr">
                <a:noAutofit/>
              </a:bodyPr>
              <a:lstStyle>
                <a:defPPr>
                  <a:defRPr lang="en-US"/>
                </a:defPPr>
                <a:lvl1pPr marL="0" algn="r" defTabSz="914400" rtl="0" eaLnBrk="1" latinLnBrk="0" hangingPunct="1"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zh-TW" altLang="en-US" sz="4500" b="1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微软雅黑" panose="020B0503020204020204" charset="-122"/>
                    <a:cs typeface="Clear Sans Medium" panose="020B0603030202020304" pitchFamily="34" charset="0"/>
                    <a:sym typeface="Times New Roman" panose="02020603050405020304" pitchFamily="18" charset="0"/>
                  </a:rPr>
                  <a:t>陞遷</a:t>
                </a:r>
                <a:endParaRPr lang="en-GB" sz="45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charset="-122"/>
                  <a:cs typeface="Clear Sans Medium" panose="020B0603030202020304" pitchFamily="34" charset="0"/>
                  <a:sym typeface="Times New Roman" panose="02020603050405020304" pitchFamily="18" charset="0"/>
                </a:endParaRPr>
              </a:p>
            </p:txBody>
          </p:sp>
        </p:grpSp>
        <p:grpSp>
          <p:nvGrpSpPr>
            <p:cNvPr id="44" name="Group 15"/>
            <p:cNvGrpSpPr/>
            <p:nvPr/>
          </p:nvGrpSpPr>
          <p:grpSpPr>
            <a:xfrm>
              <a:off x="9956" y="3851"/>
              <a:ext cx="1805" cy="1805"/>
              <a:chOff x="6095900" y="2441544"/>
              <a:chExt cx="1617266" cy="1617267"/>
            </a:xfrm>
          </p:grpSpPr>
          <p:sp>
            <p:nvSpPr>
              <p:cNvPr id="45" name="Rounded Rectangle 24"/>
              <p:cNvSpPr/>
              <p:nvPr/>
            </p:nvSpPr>
            <p:spPr>
              <a:xfrm>
                <a:off x="6095900" y="2441544"/>
                <a:ext cx="1617266" cy="1617267"/>
              </a:xfrm>
              <a:prstGeom prst="round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1280">
                  <a:latin typeface="Times New Roman" panose="02020603050405020304" pitchFamily="18" charset="0"/>
                  <a:ea typeface="微软雅黑" panose="020B0503020204020204" charset="-122"/>
                  <a:sym typeface="Times New Roman" panose="02020603050405020304" pitchFamily="18" charset="0"/>
                </a:endParaRPr>
              </a:p>
            </p:txBody>
          </p:sp>
          <p:sp>
            <p:nvSpPr>
              <p:cNvPr id="46" name="Text Placeholder 1"/>
              <p:cNvSpPr txBox="1"/>
              <p:nvPr/>
            </p:nvSpPr>
            <p:spPr>
              <a:xfrm>
                <a:off x="6567983" y="3022133"/>
                <a:ext cx="673100" cy="456087"/>
              </a:xfrm>
              <a:prstGeom prst="rect">
                <a:avLst/>
              </a:prstGeom>
              <a:ln>
                <a:noFill/>
              </a:ln>
            </p:spPr>
            <p:txBody>
              <a:bodyPr vert="horz" lIns="0" tIns="0" rIns="68576" bIns="0" rtlCol="0" anchor="ctr">
                <a:noAutofit/>
              </a:bodyPr>
              <a:lstStyle>
                <a:defPPr>
                  <a:defRPr lang="en-US"/>
                </a:defPPr>
                <a:lvl1pPr marL="0" algn="r" defTabSz="914400" rtl="0" eaLnBrk="1" latinLnBrk="0" hangingPunct="1"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zh-TW" altLang="en-US" sz="4500" b="1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微软雅黑" panose="020B0503020204020204" charset="-122"/>
                    <a:cs typeface="Clear Sans Medium" panose="020B0603030202020304" pitchFamily="34" charset="0"/>
                    <a:sym typeface="Times New Roman" panose="02020603050405020304" pitchFamily="18" charset="0"/>
                  </a:rPr>
                  <a:t>休假</a:t>
                </a:r>
                <a:endParaRPr lang="en-GB" sz="45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charset="-122"/>
                  <a:cs typeface="Clear Sans Medium" panose="020B0603030202020304" pitchFamily="34" charset="0"/>
                  <a:sym typeface="Times New Roman" panose="02020603050405020304" pitchFamily="18" charset="0"/>
                </a:endParaRPr>
              </a:p>
            </p:txBody>
          </p:sp>
        </p:grpSp>
        <p:grpSp>
          <p:nvGrpSpPr>
            <p:cNvPr id="47" name="Group 2"/>
            <p:cNvGrpSpPr/>
            <p:nvPr/>
          </p:nvGrpSpPr>
          <p:grpSpPr>
            <a:xfrm>
              <a:off x="8055" y="5783"/>
              <a:ext cx="1805" cy="1805"/>
              <a:chOff x="4499849" y="4010128"/>
              <a:chExt cx="1528247" cy="1528248"/>
            </a:xfrm>
          </p:grpSpPr>
          <p:sp>
            <p:nvSpPr>
              <p:cNvPr id="48" name="Rounded Rectangle 29"/>
              <p:cNvSpPr/>
              <p:nvPr/>
            </p:nvSpPr>
            <p:spPr>
              <a:xfrm>
                <a:off x="4499849" y="4010128"/>
                <a:ext cx="1528247" cy="1528248"/>
              </a:xfrm>
              <a:prstGeom prst="round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1280">
                  <a:latin typeface="Times New Roman" panose="02020603050405020304" pitchFamily="18" charset="0"/>
                  <a:ea typeface="微软雅黑" panose="020B0503020204020204" charset="-122"/>
                  <a:sym typeface="Times New Roman" panose="02020603050405020304" pitchFamily="18" charset="0"/>
                </a:endParaRPr>
              </a:p>
            </p:txBody>
          </p:sp>
          <p:sp>
            <p:nvSpPr>
              <p:cNvPr id="49" name="Text Placeholder 1"/>
              <p:cNvSpPr txBox="1"/>
              <p:nvPr/>
            </p:nvSpPr>
            <p:spPr>
              <a:xfrm>
                <a:off x="4966316" y="4562842"/>
                <a:ext cx="636051" cy="430983"/>
              </a:xfrm>
              <a:prstGeom prst="rect">
                <a:avLst/>
              </a:prstGeom>
            </p:spPr>
            <p:txBody>
              <a:bodyPr vert="horz" lIns="0" tIns="0" rIns="68576" bIns="0" rtlCol="0" anchor="ctr">
                <a:noAutofit/>
              </a:bodyPr>
              <a:lstStyle>
                <a:defPPr>
                  <a:defRPr lang="en-US"/>
                </a:defPPr>
                <a:lvl1pPr marL="0" algn="r" defTabSz="914400" rtl="0" eaLnBrk="1" latinLnBrk="0" hangingPunct="1"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zh-TW" altLang="en-US" sz="4500" b="1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微软雅黑" panose="020B0503020204020204" charset="-122"/>
                    <a:cs typeface="Clear Sans Medium" panose="020B0603030202020304" pitchFamily="34" charset="0"/>
                    <a:sym typeface="Times New Roman" panose="02020603050405020304" pitchFamily="18" charset="0"/>
                  </a:rPr>
                  <a:t>健檢</a:t>
                </a:r>
                <a:endParaRPr lang="en-GB" sz="45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charset="-122"/>
                  <a:cs typeface="Clear Sans Medium" panose="020B0603030202020304" pitchFamily="34" charset="0"/>
                  <a:sym typeface="Times New Roman" panose="02020603050405020304" pitchFamily="18" charset="0"/>
                </a:endParaRPr>
              </a:p>
            </p:txBody>
          </p:sp>
        </p:grpSp>
        <p:grpSp>
          <p:nvGrpSpPr>
            <p:cNvPr id="50" name="Group 17"/>
            <p:cNvGrpSpPr/>
            <p:nvPr/>
          </p:nvGrpSpPr>
          <p:grpSpPr>
            <a:xfrm>
              <a:off x="9956" y="5783"/>
              <a:ext cx="1805" cy="1805"/>
              <a:chOff x="6095900" y="4172648"/>
              <a:chExt cx="1617266" cy="1617267"/>
            </a:xfrm>
          </p:grpSpPr>
          <p:sp>
            <p:nvSpPr>
              <p:cNvPr id="51" name="Rounded Rectangle 34"/>
              <p:cNvSpPr/>
              <p:nvPr/>
            </p:nvSpPr>
            <p:spPr>
              <a:xfrm>
                <a:off x="6095900" y="4172648"/>
                <a:ext cx="1617266" cy="1617267"/>
              </a:xfrm>
              <a:prstGeom prst="roundRect">
                <a:avLst/>
              </a:prstGeom>
              <a:solidFill>
                <a:srgbClr val="98C9D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1280">
                  <a:latin typeface="Times New Roman" panose="02020603050405020304" pitchFamily="18" charset="0"/>
                  <a:ea typeface="微软雅黑" panose="020B0503020204020204" charset="-122"/>
                  <a:sym typeface="Times New Roman" panose="02020603050405020304" pitchFamily="18" charset="0"/>
                </a:endParaRPr>
              </a:p>
            </p:txBody>
          </p:sp>
          <p:sp>
            <p:nvSpPr>
              <p:cNvPr id="52" name="Text Placeholder 1"/>
              <p:cNvSpPr txBox="1"/>
              <p:nvPr/>
            </p:nvSpPr>
            <p:spPr>
              <a:xfrm>
                <a:off x="6567983" y="4757557"/>
                <a:ext cx="673100" cy="456087"/>
              </a:xfrm>
              <a:prstGeom prst="rect">
                <a:avLst/>
              </a:prstGeom>
              <a:ln>
                <a:noFill/>
              </a:ln>
            </p:spPr>
            <p:txBody>
              <a:bodyPr vert="horz" lIns="0" tIns="0" rIns="68576" bIns="0" rtlCol="0" anchor="ctr">
                <a:noAutofit/>
              </a:bodyPr>
              <a:lstStyle>
                <a:defPPr>
                  <a:defRPr lang="en-US"/>
                </a:defPPr>
                <a:lvl1pPr marL="0" algn="r" defTabSz="914400" rtl="0" eaLnBrk="1" latinLnBrk="0" hangingPunct="1"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zh-TW" altLang="en-US" sz="4500" b="1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微软雅黑" panose="020B0503020204020204" charset="-122"/>
                    <a:cs typeface="Clear Sans Medium" panose="020B0603030202020304" pitchFamily="34" charset="0"/>
                    <a:sym typeface="Times New Roman" panose="02020603050405020304" pitchFamily="18" charset="0"/>
                  </a:rPr>
                  <a:t>退休</a:t>
                </a:r>
                <a:endParaRPr lang="en-GB" sz="45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charset="-122"/>
                  <a:cs typeface="Clear Sans Medium" panose="020B0603030202020304" pitchFamily="34" charset="0"/>
                  <a:sym typeface="Times New Roman" panose="02020603050405020304" pitchFamily="18" charset="0"/>
                </a:endParaRPr>
              </a:p>
            </p:txBody>
          </p:sp>
        </p:grpSp>
      </p:grpSp>
      <p:sp>
        <p:nvSpPr>
          <p:cNvPr id="90" name="Subtitle 2"/>
          <p:cNvSpPr txBox="1"/>
          <p:nvPr/>
        </p:nvSpPr>
        <p:spPr bwMode="auto">
          <a:xfrm>
            <a:off x="840286" y="1664285"/>
            <a:ext cx="3520845" cy="552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TW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內部升遷資積分數查詢</a:t>
            </a:r>
            <a:endParaRPr lang="en-US" altLang="zh-CN" sz="105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Open Sans Light" panose="020B0306030504020204" charset="0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1121474" y="2239920"/>
            <a:ext cx="2886827" cy="8049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TW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學歷考試</a:t>
            </a:r>
            <a:r>
              <a:rPr lang="en-US" altLang="zh-TW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/</a:t>
            </a:r>
            <a:r>
              <a:rPr lang="zh-TW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年資</a:t>
            </a:r>
            <a:r>
              <a:rPr lang="en-US" altLang="zh-TW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/</a:t>
            </a:r>
            <a:r>
              <a:rPr lang="zh-TW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考績</a:t>
            </a:r>
            <a:r>
              <a:rPr lang="en-US" altLang="zh-TW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/</a:t>
            </a:r>
            <a:r>
              <a:rPr lang="zh-TW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獎懲</a:t>
            </a:r>
            <a:r>
              <a:rPr lang="en-US" altLang="zh-TW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/</a:t>
            </a:r>
            <a:r>
              <a:rPr lang="zh-TW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重大殊榮</a:t>
            </a:r>
            <a:endParaRPr lang="zh-CN" altLang="en-US" sz="2000" dirty="0"/>
          </a:p>
        </p:txBody>
      </p:sp>
      <p:sp>
        <p:nvSpPr>
          <p:cNvPr id="94" name="Subtitle 2"/>
          <p:cNvSpPr txBox="1"/>
          <p:nvPr/>
        </p:nvSpPr>
        <p:spPr bwMode="auto">
          <a:xfrm>
            <a:off x="797341" y="3873449"/>
            <a:ext cx="3396632" cy="552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TW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健康檢查補助記錄查詢</a:t>
            </a:r>
            <a:endParaRPr lang="en-US" altLang="zh-CN" sz="1065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Open Sans Light" panose="020B0306030504020204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1032392" y="4378761"/>
            <a:ext cx="2970043" cy="8049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TW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公教人員每</a:t>
            </a:r>
            <a:r>
              <a:rPr lang="en-US" altLang="zh-TW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2</a:t>
            </a:r>
            <a:r>
              <a:rPr lang="zh-TW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年補助</a:t>
            </a:r>
            <a:r>
              <a:rPr lang="en-US" altLang="zh-TW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</a:t>
            </a:r>
            <a:r>
              <a:rPr lang="zh-TW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次</a:t>
            </a:r>
            <a:r>
              <a:rPr lang="en-US" altLang="zh-TW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4500</a:t>
            </a:r>
            <a:r>
              <a:rPr lang="zh-TW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元健康檢查費</a:t>
            </a:r>
            <a:endParaRPr lang="zh-CN" altLang="en-US" sz="2000" dirty="0"/>
          </a:p>
        </p:txBody>
      </p:sp>
      <p:sp>
        <p:nvSpPr>
          <p:cNvPr id="55" name="Subtitle 2"/>
          <p:cNvSpPr txBox="1"/>
          <p:nvPr/>
        </p:nvSpPr>
        <p:spPr bwMode="auto">
          <a:xfrm>
            <a:off x="8690665" y="1584265"/>
            <a:ext cx="2750331" cy="552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TW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可休假日數查詢</a:t>
            </a:r>
            <a:endParaRPr lang="en-US" altLang="zh-CN" sz="1065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Open Sans Light" panose="020B0306030504020204" charset="0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8690664" y="2107977"/>
            <a:ext cx="2610329" cy="117429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TW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可採計</a:t>
            </a:r>
            <a:r>
              <a:rPr lang="en-US" altLang="zh-TW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/</a:t>
            </a:r>
            <a:r>
              <a:rPr lang="zh-TW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不可採計</a:t>
            </a:r>
            <a:r>
              <a:rPr lang="en-US" altLang="zh-TW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/</a:t>
            </a:r>
            <a:r>
              <a:rPr lang="zh-TW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總採計年資</a:t>
            </a:r>
            <a:r>
              <a:rPr lang="en-US" altLang="zh-TW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(</a:t>
            </a:r>
            <a:r>
              <a:rPr lang="zh-TW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可查詢今年及明年休假總日數</a:t>
            </a:r>
            <a:r>
              <a:rPr lang="en-US" altLang="zh-TW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)</a:t>
            </a:r>
            <a:endParaRPr lang="zh-CN" altLang="en-US" sz="2000" dirty="0"/>
          </a:p>
        </p:txBody>
      </p:sp>
      <p:sp>
        <p:nvSpPr>
          <p:cNvPr id="57" name="Subtitle 2"/>
          <p:cNvSpPr txBox="1"/>
          <p:nvPr/>
        </p:nvSpPr>
        <p:spPr bwMode="auto">
          <a:xfrm>
            <a:off x="8551298" y="3803673"/>
            <a:ext cx="2750331" cy="552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TW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退休金試算</a:t>
            </a:r>
            <a:endParaRPr lang="en-US" altLang="zh-CN" sz="1065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Open Sans Light" panose="020B0306030504020204" charset="0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8565169" y="4360206"/>
            <a:ext cx="2722587" cy="154362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just">
              <a:lnSpc>
                <a:spcPct val="120000"/>
              </a:lnSpc>
              <a:defRPr/>
            </a:pPr>
            <a:r>
              <a:rPr lang="zh-TW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資料來源自</a:t>
            </a:r>
            <a:r>
              <a:rPr lang="en-US" altLang="zh-TW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WebHR</a:t>
            </a:r>
            <a:r>
              <a:rPr lang="zh-TW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人力資源管理資訊系統、基管局</a:t>
            </a:r>
            <a:r>
              <a:rPr lang="en-US" altLang="zh-TW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(</a:t>
            </a:r>
            <a:r>
              <a:rPr lang="zh-TW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新制</a:t>
            </a:r>
            <a:r>
              <a:rPr lang="en-US" altLang="zh-TW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)</a:t>
            </a:r>
            <a:r>
              <a:rPr lang="zh-TW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、公教保險部</a:t>
            </a:r>
            <a:r>
              <a:rPr lang="en-US" altLang="zh-TW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(</a:t>
            </a:r>
            <a:r>
              <a:rPr lang="zh-TW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公保養老給付</a:t>
            </a:r>
            <a:r>
              <a:rPr lang="en-US" altLang="zh-TW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)</a:t>
            </a:r>
            <a:endParaRPr lang="zh-CN" altLang="en-US" sz="2000" dirty="0"/>
          </a:p>
        </p:txBody>
      </p:sp>
    </p:spTree>
  </p:cSld>
  <p:clrMapOvr>
    <a:masterClrMapping/>
  </p:clrMapOvr>
  <p:transition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50030595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4450" y="-69215"/>
            <a:ext cx="12280265" cy="6997065"/>
          </a:xfrm>
          <a:prstGeom prst="rect">
            <a:avLst/>
          </a:prstGeom>
        </p:spPr>
      </p:pic>
      <p:grpSp>
        <p:nvGrpSpPr>
          <p:cNvPr id="7" name="组合 6"/>
          <p:cNvGrpSpPr/>
          <p:nvPr/>
        </p:nvGrpSpPr>
        <p:grpSpPr>
          <a:xfrm flipH="1">
            <a:off x="191135" y="247650"/>
            <a:ext cx="7717155" cy="2592705"/>
            <a:chOff x="6599" y="434"/>
            <a:chExt cx="12153" cy="4083"/>
          </a:xfrm>
        </p:grpSpPr>
        <p:grpSp>
          <p:nvGrpSpPr>
            <p:cNvPr id="10" name="组合 9"/>
            <p:cNvGrpSpPr/>
            <p:nvPr/>
          </p:nvGrpSpPr>
          <p:grpSpPr>
            <a:xfrm>
              <a:off x="6599" y="435"/>
              <a:ext cx="12152" cy="4082"/>
              <a:chOff x="6578" y="580"/>
              <a:chExt cx="12152" cy="4082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6578" y="580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9" name="直接连接符 8"/>
              <p:cNvCxnSpPr>
                <a:stCxn id="8" idx="6"/>
              </p:cNvCxnSpPr>
              <p:nvPr/>
            </p:nvCxnSpPr>
            <p:spPr>
              <a:xfrm>
                <a:off x="6758" y="670"/>
                <a:ext cx="11881" cy="1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14"/>
              <p:cNvCxnSpPr/>
              <p:nvPr/>
            </p:nvCxnSpPr>
            <p:spPr>
              <a:xfrm>
                <a:off x="18640" y="670"/>
                <a:ext cx="1" cy="3812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椭圆 15"/>
              <p:cNvSpPr/>
              <p:nvPr/>
            </p:nvSpPr>
            <p:spPr>
              <a:xfrm>
                <a:off x="18550" y="4482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17054" y="434"/>
              <a:ext cx="1698" cy="1610"/>
              <a:chOff x="17054" y="434"/>
              <a:chExt cx="1698" cy="1610"/>
            </a:xfrm>
          </p:grpSpPr>
          <p:sp>
            <p:nvSpPr>
              <p:cNvPr id="17" name="矩形 16"/>
              <p:cNvSpPr/>
              <p:nvPr/>
            </p:nvSpPr>
            <p:spPr>
              <a:xfrm>
                <a:off x="17054" y="434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矩形 18"/>
              <p:cNvSpPr/>
              <p:nvPr/>
            </p:nvSpPr>
            <p:spPr>
              <a:xfrm rot="5400000">
                <a:off x="17857" y="1149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27" name="直接连接符 26"/>
            <p:cNvCxnSpPr/>
            <p:nvPr/>
          </p:nvCxnSpPr>
          <p:spPr>
            <a:xfrm>
              <a:off x="15073" y="435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rot="5400000">
              <a:off x="17724" y="3314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组合 17"/>
          <p:cNvGrpSpPr/>
          <p:nvPr/>
        </p:nvGrpSpPr>
        <p:grpSpPr>
          <a:xfrm flipV="1">
            <a:off x="3876675" y="3897630"/>
            <a:ext cx="7717155" cy="2592705"/>
            <a:chOff x="6599" y="434"/>
            <a:chExt cx="12153" cy="4083"/>
          </a:xfrm>
        </p:grpSpPr>
        <p:grpSp>
          <p:nvGrpSpPr>
            <p:cNvPr id="21" name="组合 20"/>
            <p:cNvGrpSpPr/>
            <p:nvPr/>
          </p:nvGrpSpPr>
          <p:grpSpPr>
            <a:xfrm>
              <a:off x="6599" y="435"/>
              <a:ext cx="12152" cy="4082"/>
              <a:chOff x="6578" y="580"/>
              <a:chExt cx="12152" cy="4082"/>
            </a:xfrm>
          </p:grpSpPr>
          <p:sp>
            <p:nvSpPr>
              <p:cNvPr id="22" name="椭圆 21"/>
              <p:cNvSpPr/>
              <p:nvPr/>
            </p:nvSpPr>
            <p:spPr>
              <a:xfrm>
                <a:off x="6578" y="580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3" name="直接连接符 22"/>
              <p:cNvCxnSpPr>
                <a:stCxn id="22" idx="6"/>
              </p:cNvCxnSpPr>
              <p:nvPr/>
            </p:nvCxnSpPr>
            <p:spPr>
              <a:xfrm>
                <a:off x="6758" y="670"/>
                <a:ext cx="11881" cy="1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/>
              <p:cNvCxnSpPr/>
              <p:nvPr/>
            </p:nvCxnSpPr>
            <p:spPr>
              <a:xfrm>
                <a:off x="18640" y="670"/>
                <a:ext cx="1" cy="3812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椭圆 24"/>
              <p:cNvSpPr/>
              <p:nvPr/>
            </p:nvSpPr>
            <p:spPr>
              <a:xfrm>
                <a:off x="18550" y="4482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17054" y="434"/>
              <a:ext cx="1698" cy="1610"/>
              <a:chOff x="17054" y="434"/>
              <a:chExt cx="1698" cy="1610"/>
            </a:xfrm>
          </p:grpSpPr>
          <p:sp>
            <p:nvSpPr>
              <p:cNvPr id="28" name="矩形 27"/>
              <p:cNvSpPr/>
              <p:nvPr/>
            </p:nvSpPr>
            <p:spPr>
              <a:xfrm>
                <a:off x="17054" y="434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0" name="矩形 29"/>
              <p:cNvSpPr/>
              <p:nvPr/>
            </p:nvSpPr>
            <p:spPr>
              <a:xfrm rot="5400000">
                <a:off x="17857" y="1149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31" name="直接连接符 30"/>
            <p:cNvCxnSpPr/>
            <p:nvPr/>
          </p:nvCxnSpPr>
          <p:spPr>
            <a:xfrm>
              <a:off x="15073" y="435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 rot="5400000">
              <a:off x="17724" y="3314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_14"/>
          <p:cNvSpPr txBox="1">
            <a:spLocks noChangeArrowheads="1"/>
          </p:cNvSpPr>
          <p:nvPr/>
        </p:nvSpPr>
        <p:spPr bwMode="auto">
          <a:xfrm>
            <a:off x="2366397" y="1223090"/>
            <a:ext cx="2598224" cy="103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algn="ctr"/>
            <a:r>
              <a:rPr lang="zh-TW" altLang="en-US" sz="4800" spc="600" dirty="0">
                <a:solidFill>
                  <a:schemeClr val="tx1">
                    <a:lumMod val="50000"/>
                    <a:lumOff val="50000"/>
                  </a:schemeClr>
                </a:solidFill>
                <a:latin typeface="叶根友刀锋黑草" panose="02010601030101010101" pitchFamily="2" charset="-122"/>
                <a:ea typeface="叶根友刀锋黑草" panose="02010601030101010101" pitchFamily="2" charset="-122"/>
              </a:rPr>
              <a:t>大綱</a:t>
            </a:r>
            <a:endParaRPr lang="en-US" altLang="zh-CN" sz="22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5118065" y="2382932"/>
            <a:ext cx="4726327" cy="732230"/>
            <a:chOff x="1491415" y="2438323"/>
            <a:chExt cx="4726327" cy="732230"/>
          </a:xfrm>
        </p:grpSpPr>
        <p:sp>
          <p:nvSpPr>
            <p:cNvPr id="38" name="_14"/>
            <p:cNvSpPr txBox="1">
              <a:spLocks noChangeArrowheads="1"/>
            </p:cNvSpPr>
            <p:nvPr/>
          </p:nvSpPr>
          <p:spPr bwMode="auto">
            <a:xfrm>
              <a:off x="1491415" y="2438323"/>
              <a:ext cx="1123680" cy="732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/>
            <a:lstStyle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+mj-lt"/>
                  <a:ea typeface="+mj-ea"/>
                  <a:cs typeface="+mj-cs"/>
                </a:defRPr>
              </a:lvl1pPr>
              <a:lvl2pPr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2pPr>
              <a:lvl3pPr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3pPr>
              <a:lvl4pPr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4pPr>
              <a:lvl5pPr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5pPr>
              <a:lvl6pPr marL="4572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6pPr>
              <a:lvl7pPr marL="9144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7pPr>
              <a:lvl8pPr marL="13716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8pPr>
              <a:lvl9pPr marL="18288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9pPr>
            </a:lstStyle>
            <a:p>
              <a:pPr algn="ctr"/>
              <a:r>
                <a:rPr lang="en-US" altLang="zh-CN" sz="3200" spc="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01</a:t>
              </a:r>
            </a:p>
          </p:txBody>
        </p:sp>
        <p:sp>
          <p:nvSpPr>
            <p:cNvPr id="39" name="矩形 38"/>
            <p:cNvSpPr/>
            <p:nvPr/>
          </p:nvSpPr>
          <p:spPr bwMode="auto">
            <a:xfrm>
              <a:off x="2691515" y="2530180"/>
              <a:ext cx="3526227" cy="54960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ct val="50000"/>
                </a:spcBef>
              </a:pPr>
              <a:r>
                <a:rPr lang="zh-TW" altLang="en-US" sz="2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立法緣由</a:t>
              </a:r>
              <a:endParaRPr lang="zh-CN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5118065" y="3113560"/>
            <a:ext cx="4370855" cy="732230"/>
            <a:chOff x="1491415" y="2438323"/>
            <a:chExt cx="4370855" cy="732230"/>
          </a:xfrm>
        </p:grpSpPr>
        <p:sp>
          <p:nvSpPr>
            <p:cNvPr id="41" name="_14"/>
            <p:cNvSpPr txBox="1">
              <a:spLocks noChangeArrowheads="1"/>
            </p:cNvSpPr>
            <p:nvPr/>
          </p:nvSpPr>
          <p:spPr bwMode="auto">
            <a:xfrm>
              <a:off x="1491415" y="2438323"/>
              <a:ext cx="1123680" cy="732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/>
            <a:lstStyle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+mj-lt"/>
                  <a:ea typeface="+mj-ea"/>
                  <a:cs typeface="+mj-cs"/>
                </a:defRPr>
              </a:lvl1pPr>
              <a:lvl2pPr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2pPr>
              <a:lvl3pPr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3pPr>
              <a:lvl4pPr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4pPr>
              <a:lvl5pPr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5pPr>
              <a:lvl6pPr marL="4572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6pPr>
              <a:lvl7pPr marL="9144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7pPr>
              <a:lvl8pPr marL="13716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8pPr>
              <a:lvl9pPr marL="18288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9pPr>
            </a:lstStyle>
            <a:p>
              <a:pPr algn="ctr"/>
              <a:r>
                <a:rPr lang="en-US" altLang="zh-CN" sz="3200" spc="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02</a:t>
              </a:r>
            </a:p>
          </p:txBody>
        </p:sp>
        <p:sp>
          <p:nvSpPr>
            <p:cNvPr id="42" name="矩形 41"/>
            <p:cNvSpPr/>
            <p:nvPr/>
          </p:nvSpPr>
          <p:spPr bwMode="auto">
            <a:xfrm>
              <a:off x="2691516" y="2536530"/>
              <a:ext cx="3170754" cy="54960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ct val="50000"/>
                </a:spcBef>
              </a:pPr>
              <a:r>
                <a:rPr lang="zh-TW" altLang="en-US" sz="2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勤休新制</a:t>
              </a:r>
              <a:endParaRPr lang="zh-CN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5118065" y="3830853"/>
            <a:ext cx="4370855" cy="732230"/>
            <a:chOff x="1491415" y="2438323"/>
            <a:chExt cx="4370855" cy="732230"/>
          </a:xfrm>
        </p:grpSpPr>
        <p:sp>
          <p:nvSpPr>
            <p:cNvPr id="44" name="_14"/>
            <p:cNvSpPr txBox="1">
              <a:spLocks noChangeArrowheads="1"/>
            </p:cNvSpPr>
            <p:nvPr/>
          </p:nvSpPr>
          <p:spPr bwMode="auto">
            <a:xfrm>
              <a:off x="1491415" y="2438323"/>
              <a:ext cx="1123680" cy="732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/>
            <a:lstStyle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+mj-lt"/>
                  <a:ea typeface="+mj-ea"/>
                  <a:cs typeface="+mj-cs"/>
                </a:defRPr>
              </a:lvl1pPr>
              <a:lvl2pPr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2pPr>
              <a:lvl3pPr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3pPr>
              <a:lvl4pPr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4pPr>
              <a:lvl5pPr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5pPr>
              <a:lvl6pPr marL="4572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6pPr>
              <a:lvl7pPr marL="9144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7pPr>
              <a:lvl8pPr marL="13716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8pPr>
              <a:lvl9pPr marL="18288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9pPr>
            </a:lstStyle>
            <a:p>
              <a:pPr algn="ctr"/>
              <a:r>
                <a:rPr lang="en-US" altLang="zh-CN" sz="3200" spc="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03</a:t>
              </a:r>
            </a:p>
          </p:txBody>
        </p:sp>
        <p:sp>
          <p:nvSpPr>
            <p:cNvPr id="45" name="矩形 44"/>
            <p:cNvSpPr/>
            <p:nvPr/>
          </p:nvSpPr>
          <p:spPr bwMode="auto">
            <a:xfrm>
              <a:off x="2691516" y="2530180"/>
              <a:ext cx="3170754" cy="54960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ct val="50000"/>
                </a:spcBef>
              </a:pPr>
              <a:r>
                <a:rPr lang="zh-TW" altLang="en-US" sz="2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常見問題</a:t>
              </a:r>
              <a:endParaRPr lang="zh-CN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5118065" y="4574816"/>
            <a:ext cx="3959095" cy="732230"/>
            <a:chOff x="1491415" y="2438323"/>
            <a:chExt cx="3959095" cy="732230"/>
          </a:xfrm>
        </p:grpSpPr>
        <p:sp>
          <p:nvSpPr>
            <p:cNvPr id="47" name="_14"/>
            <p:cNvSpPr txBox="1">
              <a:spLocks noChangeArrowheads="1"/>
            </p:cNvSpPr>
            <p:nvPr/>
          </p:nvSpPr>
          <p:spPr bwMode="auto">
            <a:xfrm>
              <a:off x="1491415" y="2438323"/>
              <a:ext cx="1123680" cy="732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/>
            <a:lstStyle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+mj-lt"/>
                  <a:ea typeface="+mj-ea"/>
                  <a:cs typeface="+mj-cs"/>
                </a:defRPr>
              </a:lvl1pPr>
              <a:lvl2pPr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2pPr>
              <a:lvl3pPr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3pPr>
              <a:lvl4pPr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4pPr>
              <a:lvl5pPr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5pPr>
              <a:lvl6pPr marL="4572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6pPr>
              <a:lvl7pPr marL="9144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7pPr>
              <a:lvl8pPr marL="13716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8pPr>
              <a:lvl9pPr marL="18288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9pPr>
            </a:lstStyle>
            <a:p>
              <a:pPr algn="ctr"/>
              <a:r>
                <a:rPr lang="en-US" altLang="zh-CN" sz="3200" spc="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04</a:t>
              </a:r>
            </a:p>
          </p:txBody>
        </p:sp>
        <p:sp>
          <p:nvSpPr>
            <p:cNvPr id="48" name="矩形 47"/>
            <p:cNvSpPr/>
            <p:nvPr/>
          </p:nvSpPr>
          <p:spPr bwMode="auto">
            <a:xfrm>
              <a:off x="2469032" y="2491214"/>
              <a:ext cx="2981478" cy="54960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ct val="50000"/>
                </a:spcBef>
              </a:pPr>
              <a:r>
                <a:rPr lang="en-US" altLang="zh-CN" sz="2400" b="1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MyData</a:t>
              </a:r>
              <a:r>
                <a:rPr lang="zh-TW" altLang="en-US" sz="2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說明</a:t>
              </a:r>
              <a:endParaRPr lang="zh-CN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  <p:transition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 flipH="1">
            <a:off x="191135" y="247650"/>
            <a:ext cx="7717155" cy="2592705"/>
            <a:chOff x="6599" y="434"/>
            <a:chExt cx="12153" cy="4083"/>
          </a:xfrm>
        </p:grpSpPr>
        <p:grpSp>
          <p:nvGrpSpPr>
            <p:cNvPr id="10" name="组合 9"/>
            <p:cNvGrpSpPr/>
            <p:nvPr/>
          </p:nvGrpSpPr>
          <p:grpSpPr>
            <a:xfrm>
              <a:off x="6599" y="435"/>
              <a:ext cx="12152" cy="4082"/>
              <a:chOff x="6578" y="580"/>
              <a:chExt cx="12152" cy="4082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6578" y="580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9" name="直接连接符 8"/>
              <p:cNvCxnSpPr>
                <a:stCxn id="8" idx="6"/>
              </p:cNvCxnSpPr>
              <p:nvPr/>
            </p:nvCxnSpPr>
            <p:spPr>
              <a:xfrm>
                <a:off x="6758" y="670"/>
                <a:ext cx="11881" cy="1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14"/>
              <p:cNvCxnSpPr/>
              <p:nvPr/>
            </p:nvCxnSpPr>
            <p:spPr>
              <a:xfrm>
                <a:off x="18640" y="670"/>
                <a:ext cx="1" cy="3812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椭圆 15"/>
              <p:cNvSpPr/>
              <p:nvPr/>
            </p:nvSpPr>
            <p:spPr>
              <a:xfrm>
                <a:off x="18550" y="4482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17054" y="434"/>
              <a:ext cx="1698" cy="1610"/>
              <a:chOff x="17054" y="434"/>
              <a:chExt cx="1698" cy="1610"/>
            </a:xfrm>
          </p:grpSpPr>
          <p:sp>
            <p:nvSpPr>
              <p:cNvPr id="17" name="矩形 16"/>
              <p:cNvSpPr/>
              <p:nvPr/>
            </p:nvSpPr>
            <p:spPr>
              <a:xfrm>
                <a:off x="17054" y="434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矩形 18"/>
              <p:cNvSpPr/>
              <p:nvPr/>
            </p:nvSpPr>
            <p:spPr>
              <a:xfrm rot="5400000">
                <a:off x="17857" y="1149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27" name="直接连接符 26"/>
            <p:cNvCxnSpPr/>
            <p:nvPr/>
          </p:nvCxnSpPr>
          <p:spPr>
            <a:xfrm>
              <a:off x="15073" y="435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rot="5400000">
              <a:off x="17724" y="3314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组合 17"/>
          <p:cNvGrpSpPr/>
          <p:nvPr/>
        </p:nvGrpSpPr>
        <p:grpSpPr>
          <a:xfrm flipV="1">
            <a:off x="3876675" y="3897630"/>
            <a:ext cx="7717155" cy="2592705"/>
            <a:chOff x="6599" y="434"/>
            <a:chExt cx="12153" cy="4083"/>
          </a:xfrm>
        </p:grpSpPr>
        <p:grpSp>
          <p:nvGrpSpPr>
            <p:cNvPr id="21" name="组合 20"/>
            <p:cNvGrpSpPr/>
            <p:nvPr/>
          </p:nvGrpSpPr>
          <p:grpSpPr>
            <a:xfrm>
              <a:off x="6599" y="435"/>
              <a:ext cx="12152" cy="4082"/>
              <a:chOff x="6578" y="580"/>
              <a:chExt cx="12152" cy="4082"/>
            </a:xfrm>
          </p:grpSpPr>
          <p:sp>
            <p:nvSpPr>
              <p:cNvPr id="22" name="椭圆 21"/>
              <p:cNvSpPr/>
              <p:nvPr/>
            </p:nvSpPr>
            <p:spPr>
              <a:xfrm>
                <a:off x="6578" y="580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3" name="直接连接符 22"/>
              <p:cNvCxnSpPr>
                <a:stCxn id="22" idx="6"/>
              </p:cNvCxnSpPr>
              <p:nvPr/>
            </p:nvCxnSpPr>
            <p:spPr>
              <a:xfrm>
                <a:off x="6758" y="670"/>
                <a:ext cx="11881" cy="1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/>
              <p:cNvCxnSpPr/>
              <p:nvPr/>
            </p:nvCxnSpPr>
            <p:spPr>
              <a:xfrm>
                <a:off x="18640" y="670"/>
                <a:ext cx="1" cy="3812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椭圆 24"/>
              <p:cNvSpPr/>
              <p:nvPr/>
            </p:nvSpPr>
            <p:spPr>
              <a:xfrm>
                <a:off x="18550" y="4482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17054" y="434"/>
              <a:ext cx="1698" cy="1610"/>
              <a:chOff x="17054" y="434"/>
              <a:chExt cx="1698" cy="1610"/>
            </a:xfrm>
          </p:grpSpPr>
          <p:sp>
            <p:nvSpPr>
              <p:cNvPr id="28" name="矩形 27"/>
              <p:cNvSpPr/>
              <p:nvPr/>
            </p:nvSpPr>
            <p:spPr>
              <a:xfrm>
                <a:off x="17054" y="434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0" name="矩形 29"/>
              <p:cNvSpPr/>
              <p:nvPr/>
            </p:nvSpPr>
            <p:spPr>
              <a:xfrm rot="5400000">
                <a:off x="17857" y="1149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31" name="直接连接符 30"/>
            <p:cNvCxnSpPr/>
            <p:nvPr/>
          </p:nvCxnSpPr>
          <p:spPr>
            <a:xfrm>
              <a:off x="15073" y="435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 rot="5400000">
              <a:off x="17724" y="3314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_14"/>
          <p:cNvSpPr txBox="1">
            <a:spLocks noChangeArrowheads="1"/>
          </p:cNvSpPr>
          <p:nvPr/>
        </p:nvSpPr>
        <p:spPr bwMode="auto">
          <a:xfrm>
            <a:off x="247821" y="6010610"/>
            <a:ext cx="3452470" cy="842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algn="ctr"/>
            <a:r>
              <a:rPr lang="zh-TW" altLang="en-US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立法緣由</a:t>
            </a:r>
            <a:r>
              <a:rPr lang="en-US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en-US" altLang="zh-CN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01</a:t>
            </a:r>
          </a:p>
        </p:txBody>
      </p:sp>
      <p:grpSp>
        <p:nvGrpSpPr>
          <p:cNvPr id="2" name="组合 1"/>
          <p:cNvGrpSpPr/>
          <p:nvPr/>
        </p:nvGrpSpPr>
        <p:grpSpPr>
          <a:xfrm rot="419333">
            <a:off x="8583191" y="1943870"/>
            <a:ext cx="2962151" cy="3328008"/>
            <a:chOff x="4960262" y="1937581"/>
            <a:chExt cx="2620409" cy="4262681"/>
          </a:xfrm>
        </p:grpSpPr>
        <p:sp>
          <p:nvSpPr>
            <p:cNvPr id="12" name="Oval 5"/>
            <p:cNvSpPr>
              <a:spLocks noChangeArrowheads="1"/>
            </p:cNvSpPr>
            <p:nvPr/>
          </p:nvSpPr>
          <p:spPr bwMode="auto">
            <a:xfrm>
              <a:off x="4960262" y="2615001"/>
              <a:ext cx="533009" cy="531697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158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80"/>
            </a:p>
          </p:txBody>
        </p:sp>
        <p:sp>
          <p:nvSpPr>
            <p:cNvPr id="13" name="Oval 6"/>
            <p:cNvSpPr>
              <a:spLocks noChangeArrowheads="1"/>
            </p:cNvSpPr>
            <p:nvPr/>
          </p:nvSpPr>
          <p:spPr bwMode="auto">
            <a:xfrm>
              <a:off x="5200510" y="2183081"/>
              <a:ext cx="727308" cy="727308"/>
            </a:xfrm>
            <a:prstGeom prst="ellipse">
              <a:avLst/>
            </a:prstGeom>
            <a:solidFill>
              <a:srgbClr val="98C9D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80">
                <a:solidFill>
                  <a:prstClr val="white"/>
                </a:solidFill>
              </a:endParaRPr>
            </a:p>
          </p:txBody>
        </p:sp>
        <p:sp>
          <p:nvSpPr>
            <p:cNvPr id="14" name="Oval 7"/>
            <p:cNvSpPr>
              <a:spLocks noChangeArrowheads="1"/>
            </p:cNvSpPr>
            <p:nvPr/>
          </p:nvSpPr>
          <p:spPr bwMode="auto">
            <a:xfrm>
              <a:off x="5691509" y="1937581"/>
              <a:ext cx="1098839" cy="1097526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158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80"/>
            </a:p>
          </p:txBody>
        </p:sp>
        <p:sp>
          <p:nvSpPr>
            <p:cNvPr id="3" name="Oval 8"/>
            <p:cNvSpPr>
              <a:spLocks noChangeArrowheads="1"/>
            </p:cNvSpPr>
            <p:nvPr/>
          </p:nvSpPr>
          <p:spPr bwMode="auto">
            <a:xfrm>
              <a:off x="6485771" y="2257912"/>
              <a:ext cx="817894" cy="813955"/>
            </a:xfrm>
            <a:prstGeom prst="ellipse">
              <a:avLst/>
            </a:prstGeom>
            <a:solidFill>
              <a:srgbClr val="98C9D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280">
                <a:solidFill>
                  <a:prstClr val="white"/>
                </a:solidFill>
              </a:endParaRPr>
            </a:p>
          </p:txBody>
        </p:sp>
        <p:sp>
          <p:nvSpPr>
            <p:cNvPr id="5" name="Oval 9"/>
            <p:cNvSpPr>
              <a:spLocks noChangeArrowheads="1"/>
            </p:cNvSpPr>
            <p:nvPr/>
          </p:nvSpPr>
          <p:spPr bwMode="auto">
            <a:xfrm>
              <a:off x="6672193" y="2730530"/>
              <a:ext cx="908478" cy="90454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158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80"/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auto">
            <a:xfrm>
              <a:off x="6485331" y="3472369"/>
              <a:ext cx="743062" cy="743062"/>
            </a:xfrm>
            <a:prstGeom prst="ellipse">
              <a:avLst/>
            </a:prstGeom>
            <a:solidFill>
              <a:srgbClr val="98C9D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80">
                <a:solidFill>
                  <a:prstClr val="white"/>
                </a:solidFill>
              </a:endParaRPr>
            </a:p>
          </p:txBody>
        </p:sp>
        <p:sp>
          <p:nvSpPr>
            <p:cNvPr id="11" name="Oval 11"/>
            <p:cNvSpPr>
              <a:spLocks noChangeArrowheads="1"/>
            </p:cNvSpPr>
            <p:nvPr/>
          </p:nvSpPr>
          <p:spPr bwMode="auto">
            <a:xfrm>
              <a:off x="6136558" y="3837247"/>
              <a:ext cx="569768" cy="57108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158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80"/>
            </a:p>
          </p:txBody>
        </p:sp>
        <p:sp>
          <p:nvSpPr>
            <p:cNvPr id="33" name="Oval 12"/>
            <p:cNvSpPr>
              <a:spLocks noChangeArrowheads="1"/>
            </p:cNvSpPr>
            <p:nvPr/>
          </p:nvSpPr>
          <p:spPr bwMode="auto">
            <a:xfrm>
              <a:off x="5788218" y="4127471"/>
              <a:ext cx="693174" cy="697113"/>
            </a:xfrm>
            <a:prstGeom prst="ellipse">
              <a:avLst/>
            </a:prstGeom>
            <a:solidFill>
              <a:srgbClr val="98C9D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80">
                <a:solidFill>
                  <a:prstClr val="white"/>
                </a:solidFill>
              </a:endParaRPr>
            </a:p>
          </p:txBody>
        </p:sp>
        <p:sp>
          <p:nvSpPr>
            <p:cNvPr id="34" name="Oval 13"/>
            <p:cNvSpPr>
              <a:spLocks noChangeArrowheads="1"/>
            </p:cNvSpPr>
            <p:nvPr/>
          </p:nvSpPr>
          <p:spPr bwMode="auto">
            <a:xfrm>
              <a:off x="5772904" y="4660391"/>
              <a:ext cx="531697" cy="53432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158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80"/>
            </a:p>
          </p:txBody>
        </p:sp>
        <p:sp>
          <p:nvSpPr>
            <p:cNvPr id="35" name="Oval 14"/>
            <p:cNvSpPr>
              <a:spLocks noChangeArrowheads="1"/>
            </p:cNvSpPr>
            <p:nvPr/>
          </p:nvSpPr>
          <p:spPr bwMode="auto">
            <a:xfrm>
              <a:off x="5656935" y="5438820"/>
              <a:ext cx="762755" cy="761442"/>
            </a:xfrm>
            <a:prstGeom prst="ellipse">
              <a:avLst/>
            </a:prstGeom>
            <a:solidFill>
              <a:srgbClr val="98C9D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280">
                <a:solidFill>
                  <a:prstClr val="white"/>
                </a:solidFill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5752644" y="4280653"/>
              <a:ext cx="736439" cy="300832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endParaRPr lang="zh-CN" altLang="en-US" sz="1500" b="1" dirty="0">
                <a:solidFill>
                  <a:schemeClr val="bg1"/>
                </a:solidFill>
                <a:latin typeface="Kartika" panose="02020503030404060203" pitchFamily="18" charset="0"/>
                <a:ea typeface="微软雅黑" panose="020B0503020204020204" charset="-122"/>
                <a:cs typeface="Kartika" panose="02020503030404060203" pitchFamily="18" charset="0"/>
              </a:endParaRPr>
            </a:p>
          </p:txBody>
        </p:sp>
      </p:grpSp>
      <p:sp>
        <p:nvSpPr>
          <p:cNvPr id="96" name="Subtitle 2"/>
          <p:cNvSpPr txBox="1"/>
          <p:nvPr/>
        </p:nvSpPr>
        <p:spPr bwMode="auto">
          <a:xfrm>
            <a:off x="184395" y="482454"/>
            <a:ext cx="6644677" cy="754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en-US" altLang="zh-TW" sz="24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108</a:t>
            </a:r>
            <a:r>
              <a:rPr lang="zh-TW" altLang="en-US" sz="24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年</a:t>
            </a:r>
            <a:r>
              <a:rPr lang="en-US" altLang="zh-TW" sz="24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11</a:t>
            </a:r>
            <a:r>
              <a:rPr lang="zh-TW" altLang="en-US" sz="24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月</a:t>
            </a:r>
            <a:r>
              <a:rPr lang="en-US" altLang="zh-TW" sz="24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29</a:t>
            </a:r>
            <a:r>
              <a:rPr lang="zh-TW" altLang="en-US" sz="24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日</a:t>
            </a:r>
            <a:r>
              <a:rPr lang="zh-TW" altLang="en-US" sz="3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釋字</a:t>
            </a:r>
            <a:r>
              <a:rPr lang="en-US" altLang="zh-TW" sz="3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785</a:t>
            </a:r>
            <a:r>
              <a:rPr lang="zh-TW" altLang="en-US" sz="3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號解釋</a:t>
            </a:r>
            <a:endParaRPr lang="en-US" altLang="zh-CN" sz="12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Open Sans Light" panose="020B0306030504020204" charset="0"/>
            </a:endParaRPr>
          </a:p>
        </p:txBody>
      </p:sp>
      <p:sp>
        <p:nvSpPr>
          <p:cNvPr id="97" name="文本框 96"/>
          <p:cNvSpPr txBox="1"/>
          <p:nvPr/>
        </p:nvSpPr>
        <p:spPr>
          <a:xfrm>
            <a:off x="534189" y="1338994"/>
            <a:ext cx="8028577" cy="10796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TW" altLang="en-US" sz="2800" b="1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案由：高雄市外勤消防人員針對「勤一休一」勤休方式及超時服勤補償措施申請釋憲。</a:t>
            </a:r>
            <a:endParaRPr lang="zh-CN" altLang="en-US" sz="2800" b="1" dirty="0">
              <a:solidFill>
                <a:schemeClr val="accent5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8" name="文本框 96">
            <a:extLst>
              <a:ext uri="{FF2B5EF4-FFF2-40B4-BE49-F238E27FC236}">
                <a16:creationId xmlns:a16="http://schemas.microsoft.com/office/drawing/2014/main" xmlns="" id="{A1C4BFC7-0DE0-4FAA-969E-FB83109E9B42}"/>
              </a:ext>
            </a:extLst>
          </p:cNvPr>
          <p:cNvSpPr txBox="1"/>
          <p:nvPr/>
        </p:nvSpPr>
        <p:spPr>
          <a:xfrm>
            <a:off x="538206" y="2434055"/>
            <a:ext cx="8029849" cy="366497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TW" altLang="en-US" sz="28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公務員服務法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28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公務人員週休二日實施辦法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並未就業務性質特殊機關實施輪班、輪休制度，設定任何關於其所屬公務人員</a:t>
            </a: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服勤時數之合理上限、服勤與休假之頻率、服勤日中連續休息最低時數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等攸關公務人員服公職權與健康權保護要求之框架性規範，與憲法保障人民服公職權及健康權之意旨有違。相關機關應於本解釋公布之日</a:t>
            </a:r>
            <a:r>
              <a:rPr lang="en-US" altLang="zh-TW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年內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檢討修正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CN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ransition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 flipH="1">
            <a:off x="191135" y="247650"/>
            <a:ext cx="7717155" cy="2592705"/>
            <a:chOff x="6599" y="434"/>
            <a:chExt cx="12153" cy="4083"/>
          </a:xfrm>
        </p:grpSpPr>
        <p:grpSp>
          <p:nvGrpSpPr>
            <p:cNvPr id="10" name="组合 9"/>
            <p:cNvGrpSpPr/>
            <p:nvPr/>
          </p:nvGrpSpPr>
          <p:grpSpPr>
            <a:xfrm>
              <a:off x="6599" y="435"/>
              <a:ext cx="12152" cy="4082"/>
              <a:chOff x="6578" y="580"/>
              <a:chExt cx="12152" cy="4082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6578" y="580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9" name="直接连接符 8"/>
              <p:cNvCxnSpPr>
                <a:stCxn id="8" idx="6"/>
              </p:cNvCxnSpPr>
              <p:nvPr/>
            </p:nvCxnSpPr>
            <p:spPr>
              <a:xfrm>
                <a:off x="6758" y="670"/>
                <a:ext cx="11881" cy="1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14"/>
              <p:cNvCxnSpPr/>
              <p:nvPr/>
            </p:nvCxnSpPr>
            <p:spPr>
              <a:xfrm>
                <a:off x="18640" y="670"/>
                <a:ext cx="1" cy="3812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椭圆 15"/>
              <p:cNvSpPr/>
              <p:nvPr/>
            </p:nvSpPr>
            <p:spPr>
              <a:xfrm>
                <a:off x="18550" y="4482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17054" y="434"/>
              <a:ext cx="1698" cy="1610"/>
              <a:chOff x="17054" y="434"/>
              <a:chExt cx="1698" cy="1610"/>
            </a:xfrm>
          </p:grpSpPr>
          <p:sp>
            <p:nvSpPr>
              <p:cNvPr id="17" name="矩形 16"/>
              <p:cNvSpPr/>
              <p:nvPr/>
            </p:nvSpPr>
            <p:spPr>
              <a:xfrm>
                <a:off x="17054" y="434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矩形 18"/>
              <p:cNvSpPr/>
              <p:nvPr/>
            </p:nvSpPr>
            <p:spPr>
              <a:xfrm rot="5400000">
                <a:off x="17857" y="1149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27" name="直接连接符 26"/>
            <p:cNvCxnSpPr/>
            <p:nvPr/>
          </p:nvCxnSpPr>
          <p:spPr>
            <a:xfrm>
              <a:off x="15073" y="435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rot="5400000">
              <a:off x="17724" y="3314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组合 17"/>
          <p:cNvGrpSpPr/>
          <p:nvPr/>
        </p:nvGrpSpPr>
        <p:grpSpPr>
          <a:xfrm flipV="1">
            <a:off x="3876675" y="3897630"/>
            <a:ext cx="7717155" cy="2592705"/>
            <a:chOff x="6599" y="434"/>
            <a:chExt cx="12153" cy="4083"/>
          </a:xfrm>
        </p:grpSpPr>
        <p:grpSp>
          <p:nvGrpSpPr>
            <p:cNvPr id="21" name="组合 20"/>
            <p:cNvGrpSpPr/>
            <p:nvPr/>
          </p:nvGrpSpPr>
          <p:grpSpPr>
            <a:xfrm>
              <a:off x="6599" y="435"/>
              <a:ext cx="12152" cy="4082"/>
              <a:chOff x="6578" y="580"/>
              <a:chExt cx="12152" cy="4082"/>
            </a:xfrm>
          </p:grpSpPr>
          <p:sp>
            <p:nvSpPr>
              <p:cNvPr id="22" name="椭圆 21"/>
              <p:cNvSpPr/>
              <p:nvPr/>
            </p:nvSpPr>
            <p:spPr>
              <a:xfrm>
                <a:off x="6578" y="580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3" name="直接连接符 22"/>
              <p:cNvCxnSpPr>
                <a:stCxn id="22" idx="6"/>
              </p:cNvCxnSpPr>
              <p:nvPr/>
            </p:nvCxnSpPr>
            <p:spPr>
              <a:xfrm>
                <a:off x="6758" y="670"/>
                <a:ext cx="11881" cy="1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/>
              <p:cNvCxnSpPr/>
              <p:nvPr/>
            </p:nvCxnSpPr>
            <p:spPr>
              <a:xfrm>
                <a:off x="18640" y="670"/>
                <a:ext cx="1" cy="3812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椭圆 24"/>
              <p:cNvSpPr/>
              <p:nvPr/>
            </p:nvSpPr>
            <p:spPr>
              <a:xfrm>
                <a:off x="18550" y="4482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17054" y="434"/>
              <a:ext cx="1698" cy="1610"/>
              <a:chOff x="17054" y="434"/>
              <a:chExt cx="1698" cy="1610"/>
            </a:xfrm>
          </p:grpSpPr>
          <p:sp>
            <p:nvSpPr>
              <p:cNvPr id="28" name="矩形 27"/>
              <p:cNvSpPr/>
              <p:nvPr/>
            </p:nvSpPr>
            <p:spPr>
              <a:xfrm>
                <a:off x="17054" y="434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0" name="矩形 29"/>
              <p:cNvSpPr/>
              <p:nvPr/>
            </p:nvSpPr>
            <p:spPr>
              <a:xfrm rot="5400000">
                <a:off x="17857" y="1149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31" name="直接连接符 30"/>
            <p:cNvCxnSpPr/>
            <p:nvPr/>
          </p:nvCxnSpPr>
          <p:spPr>
            <a:xfrm>
              <a:off x="15073" y="435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 rot="5400000">
              <a:off x="17724" y="3314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_14"/>
          <p:cNvSpPr txBox="1">
            <a:spLocks noChangeArrowheads="1"/>
          </p:cNvSpPr>
          <p:nvPr/>
        </p:nvSpPr>
        <p:spPr bwMode="auto">
          <a:xfrm>
            <a:off x="247821" y="6010610"/>
            <a:ext cx="3452470" cy="842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algn="ctr"/>
            <a:r>
              <a:rPr lang="zh-TW" altLang="en-US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勤休新制</a:t>
            </a:r>
            <a:r>
              <a:rPr lang="en-US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en-US" altLang="zh-CN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02</a:t>
            </a:r>
          </a:p>
        </p:txBody>
      </p:sp>
      <p:sp>
        <p:nvSpPr>
          <p:cNvPr id="36" name="Subtitle 2"/>
          <p:cNvSpPr txBox="1"/>
          <p:nvPr/>
        </p:nvSpPr>
        <p:spPr bwMode="auto">
          <a:xfrm>
            <a:off x="949960" y="1591265"/>
            <a:ext cx="2750331" cy="552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公務員服務法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Lantinghei SC Demibold" charset="-122"/>
              <a:sym typeface="时尚中黑简体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448944" y="2071459"/>
            <a:ext cx="4458855" cy="420384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TW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§12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：</a:t>
            </a:r>
            <a:endParaRPr lang="en-US" altLang="zh-TW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lvl="0">
              <a:lnSpc>
                <a:spcPct val="120000"/>
              </a:lnSpc>
              <a:defRPr/>
            </a:pPr>
            <a:r>
              <a:rPr lang="en-US" altLang="zh-TW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(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TW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項</a:t>
            </a:r>
            <a:r>
              <a:rPr lang="en-US" altLang="zh-TW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)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各機關</a:t>
            </a:r>
            <a:r>
              <a:rPr lang="en-US" altLang="zh-TW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(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構</a:t>
            </a:r>
            <a:r>
              <a:rPr lang="en-US" altLang="zh-TW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)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為推動業務需要，得指派公務員</a:t>
            </a:r>
            <a:r>
              <a:rPr lang="zh-TW" altLang="en-US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延長辦公時數加班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。延長辦公時數，連同第一項辦公時數，</a:t>
            </a:r>
            <a:r>
              <a:rPr lang="zh-TW" altLang="en-US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每日不得超過十二小時；延長辦公時數，每月不得超過六十小時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。但為搶救重大災害、處理緊急或重大突發事件、辦理重大專案業務或辦理季節性、週期性工作等例外情形，延長辦公時數上限，由總統府、國家安全會議及五院分別定之。</a:t>
            </a:r>
            <a:endParaRPr lang="en-US" altLang="zh-TW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lvl="0" algn="just">
              <a:lnSpc>
                <a:spcPct val="120000"/>
              </a:lnSpc>
              <a:defRPr/>
            </a:pPr>
            <a:r>
              <a:rPr lang="en-US" altLang="zh-TW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(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TW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6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項</a:t>
            </a:r>
            <a:r>
              <a:rPr lang="en-US" altLang="zh-TW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)</a:t>
            </a:r>
            <a:r>
              <a:rPr lang="zh-TW" altLang="en-US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延長辦公時數上限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等相關事項，包括其適用對象、特殊情形及勤務條件最低保障，應於</a:t>
            </a:r>
            <a:r>
              <a:rPr lang="zh-TW" altLang="en-US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維護公務員健康權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之原則下，由總統府、國家安全會議及五院分別訂定，或授權所屬機關（構）依其業務特性定之。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8" name="Subtitle 2"/>
          <p:cNvSpPr txBox="1"/>
          <p:nvPr/>
        </p:nvSpPr>
        <p:spPr bwMode="auto">
          <a:xfrm>
            <a:off x="4988491" y="1591265"/>
            <a:ext cx="2750331" cy="552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服勤實施辦法</a:t>
            </a:r>
            <a:r>
              <a:rPr lang="en-US" altLang="zh-TW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112.1.1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Lantinghei SC Demibold" charset="-122"/>
              <a:sym typeface="时尚中黑简体" charset="0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5033175" y="2269819"/>
            <a:ext cx="2730017" cy="364670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TW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§4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：</a:t>
            </a:r>
            <a:endParaRPr lang="en-US" altLang="zh-TW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各類延長辦公</a:t>
            </a:r>
            <a:r>
              <a:rPr lang="zh-TW" altLang="en-US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每日</a:t>
            </a:r>
            <a:r>
              <a:rPr lang="en-US" altLang="zh-TW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(</a:t>
            </a:r>
            <a:r>
              <a:rPr lang="zh-TW" altLang="en-US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月</a:t>
            </a:r>
            <a:r>
              <a:rPr lang="en-US" altLang="zh-TW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)</a:t>
            </a:r>
            <a:r>
              <a:rPr lang="zh-TW" altLang="en-US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時數上限及核備程序</a:t>
            </a:r>
            <a:endParaRPr lang="en-US" altLang="zh-TW" sz="16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algn="just">
              <a:lnSpc>
                <a:spcPct val="120000"/>
              </a:lnSpc>
              <a:defRPr/>
            </a:pPr>
            <a:r>
              <a:rPr lang="en-US" altLang="zh-TW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§6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：辦公時間跨越二日者，應合併計算為第一日之辦公時數。</a:t>
            </a:r>
            <a:endParaRPr lang="en-US" altLang="zh-TW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algn="just">
              <a:lnSpc>
                <a:spcPct val="120000"/>
              </a:lnSpc>
              <a:defRPr/>
            </a:pPr>
            <a:r>
              <a:rPr lang="en-US" altLang="zh-TW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§7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：公務員因第四條第一項、第二項規定之情形延長辦公，或於休息日出勤者，機關（構）應於原因消滅後，</a:t>
            </a:r>
            <a:r>
              <a:rPr lang="zh-TW" altLang="en-US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優先排定給予適當之補休假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。</a:t>
            </a:r>
            <a:endParaRPr lang="en-US" altLang="zh-TW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0" name="Subtitle 2"/>
          <p:cNvSpPr txBox="1"/>
          <p:nvPr/>
        </p:nvSpPr>
        <p:spPr bwMode="auto">
          <a:xfrm>
            <a:off x="8075112" y="1591265"/>
            <a:ext cx="2750331" cy="552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公務人員保障法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Lantinghei SC Demibold" charset="-122"/>
              <a:sym typeface="时尚中黑简体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7963028" y="2102232"/>
            <a:ext cx="3460298" cy="390837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just">
              <a:lnSpc>
                <a:spcPct val="120000"/>
              </a:lnSpc>
              <a:defRPr/>
            </a:pPr>
            <a:r>
              <a:rPr lang="en-US" altLang="zh-TW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§3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：</a:t>
            </a:r>
            <a:r>
              <a:rPr lang="en-US" altLang="zh-TW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/>
            </a:r>
            <a:br>
              <a:rPr lang="en-US" altLang="zh-TW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</a:br>
            <a:r>
              <a:rPr lang="en-US" altLang="zh-TW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(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TW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項</a:t>
            </a:r>
            <a:r>
              <a:rPr lang="en-US" altLang="zh-TW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)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公務人員經指派於法定</a:t>
            </a:r>
            <a:r>
              <a:rPr lang="zh-TW" altLang="en-US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辦公時數以外執行職務者為加班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，服務機關應</a:t>
            </a:r>
            <a:r>
              <a:rPr lang="zh-TW" altLang="en-US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給予加班費、補休假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。但因機關預算之限制或必要範圍內之業務需要，致</a:t>
            </a:r>
            <a:r>
              <a:rPr lang="zh-TW" altLang="en-US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無法給予加班費、補休假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，應給予公務人員考績（成、核）法規所定</a:t>
            </a:r>
            <a:r>
              <a:rPr lang="zh-TW" altLang="en-US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平時考核之獎勵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。</a:t>
            </a:r>
            <a:endParaRPr lang="en-US" altLang="zh-TW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lvl="0" algn="just">
              <a:lnSpc>
                <a:spcPct val="120000"/>
              </a:lnSpc>
              <a:defRPr/>
            </a:pPr>
            <a:r>
              <a:rPr lang="en-US" altLang="zh-TW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(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TW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項</a:t>
            </a:r>
            <a:r>
              <a:rPr lang="en-US" altLang="zh-TW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)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公務人員補休假應於機關規定之補休假期限內補休完畢，</a:t>
            </a:r>
            <a:r>
              <a:rPr lang="zh-TW" altLang="en-US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補休假期限至多為二年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。遷調人員於原服務機關未休畢之補休假，得於原補休假期限內至新任職機關</a:t>
            </a:r>
            <a:r>
              <a:rPr lang="zh-TW" altLang="en-US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續行補休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。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2" name="圆角矩形 2">
            <a:extLst>
              <a:ext uri="{FF2B5EF4-FFF2-40B4-BE49-F238E27FC236}">
                <a16:creationId xmlns:a16="http://schemas.microsoft.com/office/drawing/2014/main" xmlns="" id="{CAC56C2D-48C5-40FE-ACC1-16CD81A6EFE8}"/>
              </a:ext>
            </a:extLst>
          </p:cNvPr>
          <p:cNvSpPr/>
          <p:nvPr/>
        </p:nvSpPr>
        <p:spPr>
          <a:xfrm>
            <a:off x="3730236" y="490558"/>
            <a:ext cx="4731528" cy="974187"/>
          </a:xfrm>
          <a:prstGeom prst="roundRect">
            <a:avLst/>
          </a:prstGeom>
          <a:solidFill>
            <a:srgbClr val="98C9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相關法規</a:t>
            </a:r>
            <a:endParaRPr lang="zh-CN" altLang="en-US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ransition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 flipH="1">
            <a:off x="191135" y="247650"/>
            <a:ext cx="7717155" cy="2592705"/>
            <a:chOff x="6599" y="434"/>
            <a:chExt cx="12153" cy="4083"/>
          </a:xfrm>
        </p:grpSpPr>
        <p:grpSp>
          <p:nvGrpSpPr>
            <p:cNvPr id="10" name="组合 9"/>
            <p:cNvGrpSpPr/>
            <p:nvPr/>
          </p:nvGrpSpPr>
          <p:grpSpPr>
            <a:xfrm>
              <a:off x="6599" y="435"/>
              <a:ext cx="12152" cy="4082"/>
              <a:chOff x="6578" y="580"/>
              <a:chExt cx="12152" cy="4082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6578" y="580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9" name="直接连接符 8"/>
              <p:cNvCxnSpPr>
                <a:stCxn id="8" idx="6"/>
              </p:cNvCxnSpPr>
              <p:nvPr/>
            </p:nvCxnSpPr>
            <p:spPr>
              <a:xfrm>
                <a:off x="6758" y="670"/>
                <a:ext cx="11881" cy="1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14"/>
              <p:cNvCxnSpPr/>
              <p:nvPr/>
            </p:nvCxnSpPr>
            <p:spPr>
              <a:xfrm>
                <a:off x="18640" y="670"/>
                <a:ext cx="1" cy="3812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椭圆 15"/>
              <p:cNvSpPr/>
              <p:nvPr/>
            </p:nvSpPr>
            <p:spPr>
              <a:xfrm>
                <a:off x="18550" y="4482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17054" y="434"/>
              <a:ext cx="1698" cy="1610"/>
              <a:chOff x="17054" y="434"/>
              <a:chExt cx="1698" cy="1610"/>
            </a:xfrm>
          </p:grpSpPr>
          <p:sp>
            <p:nvSpPr>
              <p:cNvPr id="17" name="矩形 16"/>
              <p:cNvSpPr/>
              <p:nvPr/>
            </p:nvSpPr>
            <p:spPr>
              <a:xfrm>
                <a:off x="17054" y="434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矩形 18"/>
              <p:cNvSpPr/>
              <p:nvPr/>
            </p:nvSpPr>
            <p:spPr>
              <a:xfrm rot="5400000">
                <a:off x="17857" y="1149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27" name="直接连接符 26"/>
            <p:cNvCxnSpPr/>
            <p:nvPr/>
          </p:nvCxnSpPr>
          <p:spPr>
            <a:xfrm>
              <a:off x="15073" y="435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rot="5400000">
              <a:off x="17724" y="3314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组合 17"/>
          <p:cNvGrpSpPr/>
          <p:nvPr/>
        </p:nvGrpSpPr>
        <p:grpSpPr>
          <a:xfrm flipV="1">
            <a:off x="3876675" y="3897630"/>
            <a:ext cx="7717155" cy="2592705"/>
            <a:chOff x="6599" y="434"/>
            <a:chExt cx="12153" cy="4083"/>
          </a:xfrm>
        </p:grpSpPr>
        <p:grpSp>
          <p:nvGrpSpPr>
            <p:cNvPr id="21" name="组合 20"/>
            <p:cNvGrpSpPr/>
            <p:nvPr/>
          </p:nvGrpSpPr>
          <p:grpSpPr>
            <a:xfrm>
              <a:off x="6599" y="435"/>
              <a:ext cx="12152" cy="4082"/>
              <a:chOff x="6578" y="580"/>
              <a:chExt cx="12152" cy="4082"/>
            </a:xfrm>
          </p:grpSpPr>
          <p:sp>
            <p:nvSpPr>
              <p:cNvPr id="22" name="椭圆 21"/>
              <p:cNvSpPr/>
              <p:nvPr/>
            </p:nvSpPr>
            <p:spPr>
              <a:xfrm>
                <a:off x="6578" y="580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3" name="直接连接符 22"/>
              <p:cNvCxnSpPr>
                <a:stCxn id="22" idx="6"/>
              </p:cNvCxnSpPr>
              <p:nvPr/>
            </p:nvCxnSpPr>
            <p:spPr>
              <a:xfrm>
                <a:off x="6758" y="670"/>
                <a:ext cx="11881" cy="1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/>
              <p:cNvCxnSpPr/>
              <p:nvPr/>
            </p:nvCxnSpPr>
            <p:spPr>
              <a:xfrm>
                <a:off x="18640" y="670"/>
                <a:ext cx="1" cy="3812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椭圆 24"/>
              <p:cNvSpPr/>
              <p:nvPr/>
            </p:nvSpPr>
            <p:spPr>
              <a:xfrm>
                <a:off x="18550" y="4482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17054" y="434"/>
              <a:ext cx="1698" cy="1610"/>
              <a:chOff x="17054" y="434"/>
              <a:chExt cx="1698" cy="1610"/>
            </a:xfrm>
          </p:grpSpPr>
          <p:sp>
            <p:nvSpPr>
              <p:cNvPr id="28" name="矩形 27"/>
              <p:cNvSpPr/>
              <p:nvPr/>
            </p:nvSpPr>
            <p:spPr>
              <a:xfrm>
                <a:off x="17054" y="434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0" name="矩形 29"/>
              <p:cNvSpPr/>
              <p:nvPr/>
            </p:nvSpPr>
            <p:spPr>
              <a:xfrm rot="5400000">
                <a:off x="17857" y="1149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31" name="直接连接符 30"/>
            <p:cNvCxnSpPr/>
            <p:nvPr/>
          </p:nvCxnSpPr>
          <p:spPr>
            <a:xfrm>
              <a:off x="15073" y="435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 rot="5400000">
              <a:off x="17724" y="3314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_14"/>
          <p:cNvSpPr txBox="1">
            <a:spLocks noChangeArrowheads="1"/>
          </p:cNvSpPr>
          <p:nvPr/>
        </p:nvSpPr>
        <p:spPr bwMode="auto">
          <a:xfrm>
            <a:off x="247821" y="6010610"/>
            <a:ext cx="3452470" cy="842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algn="ctr"/>
            <a:r>
              <a:rPr lang="zh-TW" altLang="en-US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勤休新制</a:t>
            </a:r>
            <a:r>
              <a:rPr lang="en-US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en-US" altLang="zh-CN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02</a:t>
            </a:r>
          </a:p>
        </p:txBody>
      </p:sp>
      <p:grpSp>
        <p:nvGrpSpPr>
          <p:cNvPr id="33" name="组合 32"/>
          <p:cNvGrpSpPr/>
          <p:nvPr/>
        </p:nvGrpSpPr>
        <p:grpSpPr>
          <a:xfrm>
            <a:off x="895032" y="488343"/>
            <a:ext cx="10131425" cy="5711144"/>
            <a:chOff x="9873" y="2697"/>
            <a:chExt cx="15955" cy="8647"/>
          </a:xfrm>
        </p:grpSpPr>
        <p:sp>
          <p:nvSpPr>
            <p:cNvPr id="12" name="圆角矩形 3"/>
            <p:cNvSpPr>
              <a:spLocks noChangeArrowheads="1"/>
            </p:cNvSpPr>
            <p:nvPr/>
          </p:nvSpPr>
          <p:spPr bwMode="auto">
            <a:xfrm>
              <a:off x="9873" y="3221"/>
              <a:ext cx="15955" cy="8123"/>
            </a:xfrm>
            <a:prstGeom prst="roundRect">
              <a:avLst>
                <a:gd name="adj" fmla="val 9083"/>
              </a:avLst>
            </a:prstGeom>
            <a:noFill/>
            <a:ln w="12700">
              <a:solidFill>
                <a:srgbClr val="ADBACA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2" name="矩形 6"/>
            <p:cNvSpPr>
              <a:spLocks noChangeArrowheads="1"/>
            </p:cNvSpPr>
            <p:nvPr/>
          </p:nvSpPr>
          <p:spPr bwMode="auto">
            <a:xfrm>
              <a:off x="10398" y="7216"/>
              <a:ext cx="6180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20000"/>
                </a:lnSpc>
                <a:spcBef>
                  <a:spcPct val="20000"/>
                </a:spcBef>
              </a:pPr>
              <a:endParaRPr lang="en-US" altLang="zh-CN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3" name="圆角矩形 7"/>
            <p:cNvSpPr>
              <a:spLocks noChangeArrowheads="1"/>
            </p:cNvSpPr>
            <p:nvPr/>
          </p:nvSpPr>
          <p:spPr bwMode="auto">
            <a:xfrm>
              <a:off x="14784" y="2697"/>
              <a:ext cx="6169" cy="943"/>
            </a:xfrm>
            <a:prstGeom prst="roundRect">
              <a:avLst>
                <a:gd name="adj" fmla="val 16667"/>
              </a:avLst>
            </a:prstGeom>
            <a:solidFill>
              <a:srgbClr val="98C9D0"/>
            </a:solidFill>
            <a:ln>
              <a:noFill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5" name="文本框 8"/>
            <p:cNvSpPr txBox="1">
              <a:spLocks noChangeArrowheads="1"/>
            </p:cNvSpPr>
            <p:nvPr/>
          </p:nvSpPr>
          <p:spPr bwMode="auto">
            <a:xfrm>
              <a:off x="15666" y="2768"/>
              <a:ext cx="4405" cy="1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TW" altLang="en-US" sz="28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sym typeface="Arial" panose="020B0604020202020204" pitchFamily="34" charset="0"/>
                </a:rPr>
                <a:t>加班性質判斷</a:t>
              </a:r>
              <a:endParaRPr lang="en-US" altLang="zh-TW" sz="2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  <a:p>
              <a:pPr algn="ctr" eaLnBrk="1" hangingPunct="1">
                <a:spcBef>
                  <a:spcPct val="20000"/>
                </a:spcBef>
              </a:pPr>
              <a:endParaRPr lang="en-US" altLang="zh-CN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  <p:graphicFrame>
        <p:nvGraphicFramePr>
          <p:cNvPr id="35" name="表格 34">
            <a:extLst>
              <a:ext uri="{FF2B5EF4-FFF2-40B4-BE49-F238E27FC236}">
                <a16:creationId xmlns:a16="http://schemas.microsoft.com/office/drawing/2014/main" xmlns="" id="{63907C5B-7CA1-4F07-92A7-65905520DA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860728"/>
              </p:ext>
            </p:extLst>
          </p:nvPr>
        </p:nvGraphicFramePr>
        <p:xfrm>
          <a:off x="1240771" y="1237421"/>
          <a:ext cx="9564958" cy="485289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58636">
                  <a:extLst>
                    <a:ext uri="{9D8B030D-6E8A-4147-A177-3AD203B41FA5}">
                      <a16:colId xmlns:a16="http://schemas.microsoft.com/office/drawing/2014/main" xmlns="" val="583573656"/>
                    </a:ext>
                  </a:extLst>
                </a:gridCol>
                <a:gridCol w="710215">
                  <a:extLst>
                    <a:ext uri="{9D8B030D-6E8A-4147-A177-3AD203B41FA5}">
                      <a16:colId xmlns:a16="http://schemas.microsoft.com/office/drawing/2014/main" xmlns="" val="2013546869"/>
                    </a:ext>
                  </a:extLst>
                </a:gridCol>
                <a:gridCol w="1251791">
                  <a:extLst>
                    <a:ext uri="{9D8B030D-6E8A-4147-A177-3AD203B41FA5}">
                      <a16:colId xmlns:a16="http://schemas.microsoft.com/office/drawing/2014/main" xmlns="" val="1101567045"/>
                    </a:ext>
                  </a:extLst>
                </a:gridCol>
                <a:gridCol w="5344316">
                  <a:extLst>
                    <a:ext uri="{9D8B030D-6E8A-4147-A177-3AD203B41FA5}">
                      <a16:colId xmlns:a16="http://schemas.microsoft.com/office/drawing/2014/main" xmlns="" val="3944962182"/>
                    </a:ext>
                  </a:extLst>
                </a:gridCol>
              </a:tblGrid>
              <a:tr h="706336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加班性質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每日上限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每月上限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立法理由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84064874"/>
                  </a:ext>
                </a:extLst>
              </a:tr>
              <a:tr h="564509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一般指派業務加班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72542548"/>
                  </a:ext>
                </a:extLst>
              </a:tr>
              <a:tr h="997017"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搶救</a:t>
                      </a:r>
                      <a:r>
                        <a:rPr lang="zh-TW" altLang="en-US" b="1" u="sng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重大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災害、處理</a:t>
                      </a:r>
                      <a:r>
                        <a:rPr lang="zh-TW" altLang="en-US" b="1" u="sng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緊急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或</a:t>
                      </a:r>
                      <a:r>
                        <a:rPr lang="zh-TW" altLang="en-US" b="1" u="sng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重大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突發事件或辦理</a:t>
                      </a:r>
                      <a:r>
                        <a:rPr lang="zh-TW" altLang="en-US" b="1" u="sng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重大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專案業務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</a:t>
                      </a:r>
                      <a:b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超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報府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  <a:p>
                      <a:pPr algn="ct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【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事發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個月內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】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依災害防救法規定進駐各級</a:t>
                      </a:r>
                      <a:r>
                        <a:rPr lang="zh-TW" altLang="en-US" b="1" u="sng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災害應變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中心、辦理</a:t>
                      </a:r>
                      <a:r>
                        <a:rPr lang="zh-TW" altLang="en-US" b="1" u="sng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傳染病防治法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之防治工作、辦理</a:t>
                      </a:r>
                      <a:r>
                        <a:rPr lang="zh-TW" altLang="en-US" b="1" u="sng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輻射災害事件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監控通報及核子事故預防作業、處理</a:t>
                      </a:r>
                      <a:r>
                        <a:rPr lang="zh-TW" altLang="en-US" b="1" u="sng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集會遊行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活動、辦理</a:t>
                      </a:r>
                      <a:r>
                        <a:rPr lang="zh-TW" altLang="en-US" b="1" u="sng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重要法案或進行國際談判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等，類此情形具有</a:t>
                      </a:r>
                      <a:r>
                        <a:rPr lang="zh-TW" altLang="en-US" b="1" u="sng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例外重要性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或</a:t>
                      </a:r>
                      <a:r>
                        <a:rPr lang="zh-TW" altLang="en-US" b="1" u="sng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緊急性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，須及時回應及應變。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953849846"/>
                  </a:ext>
                </a:extLst>
              </a:tr>
              <a:tr h="706336"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</a:t>
                      </a:r>
                      <a:r>
                        <a:rPr lang="zh-TW" altLang="en-US" b="1" u="sng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急迫必要性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且人力臨時調度有困難者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不受每日辦公時數</a:t>
                      </a:r>
                      <a:r>
                        <a:rPr lang="en-US" altLang="zh-TW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r>
                        <a:rPr lang="zh-TW" altLang="en-US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小時之限制，惟不得連續超過</a:t>
                      </a:r>
                      <a:r>
                        <a:rPr lang="en-US" altLang="zh-TW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</a:t>
                      </a:r>
                      <a:endParaRPr lang="en-US" altLang="zh-TW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dirty="0"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每日超</a:t>
                      </a:r>
                      <a:r>
                        <a:rPr lang="en-US" altLang="zh-TW" sz="1800" dirty="0"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r>
                        <a:rPr lang="zh-TW" altLang="en-US" sz="1800" dirty="0"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，每月超</a:t>
                      </a:r>
                      <a:r>
                        <a:rPr lang="en-US" altLang="zh-TW" sz="1800" dirty="0"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</a:t>
                      </a:r>
                      <a:r>
                        <a:rPr lang="zh-TW" altLang="en-US" sz="1800" dirty="0"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報府</a:t>
                      </a:r>
                      <a:r>
                        <a:rPr lang="en-US" altLang="zh-TW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 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【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事發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個月內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】</a:t>
                      </a:r>
                      <a:endParaRPr lang="zh-TW" altLang="en-US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718643385"/>
                  </a:ext>
                </a:extLst>
              </a:tr>
              <a:tr h="706336"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辦理</a:t>
                      </a:r>
                      <a:r>
                        <a:rPr lang="zh-TW" altLang="en-US" b="1" u="sng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特殊重大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專案確有需要者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延長辦公時數以</a:t>
                      </a:r>
                      <a:r>
                        <a:rPr lang="zh-TW" altLang="en-US" b="1" u="sng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</a:t>
                      </a:r>
                      <a:r>
                        <a:rPr lang="en-US" altLang="zh-TW" b="1" u="sng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b="1" u="sng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個月不得超過</a:t>
                      </a:r>
                      <a:r>
                        <a:rPr lang="en-US" altLang="zh-TW" b="1" u="sng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240</a:t>
                      </a:r>
                      <a:r>
                        <a:rPr lang="zh-TW" altLang="en-US" b="1" u="sng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小時</a:t>
                      </a:r>
                      <a:r>
                        <a:rPr lang="zh-TW" altLang="en-US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控管</a:t>
                      </a:r>
                      <a:r>
                        <a:rPr lang="en-US" altLang="zh-TW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【</a:t>
                      </a:r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事前</a:t>
                      </a:r>
                      <a:r>
                        <a:rPr lang="en-US" altLang="zh-TW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】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66743560"/>
                  </a:ext>
                </a:extLst>
              </a:tr>
              <a:tr h="706336"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辦理</a:t>
                      </a:r>
                      <a:r>
                        <a:rPr lang="zh-TW" altLang="en-US" b="1" u="sng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季節性、週期性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</a:t>
                      </a:r>
                    </a:p>
                    <a:p>
                      <a:pPr algn="ctr"/>
                      <a:r>
                        <a:rPr lang="en-US" altLang="zh-TW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【</a:t>
                      </a:r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事前</a:t>
                      </a:r>
                      <a:r>
                        <a:rPr lang="en-US" altLang="zh-TW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】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例如財稅機關每年報稅期間、僑委會每年辦理海外僑胞回國參加十月慶典等，於特定期間密集執行。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67829658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 flipH="1">
            <a:off x="191135" y="247650"/>
            <a:ext cx="7717155" cy="2592705"/>
            <a:chOff x="6599" y="434"/>
            <a:chExt cx="12153" cy="4083"/>
          </a:xfrm>
        </p:grpSpPr>
        <p:grpSp>
          <p:nvGrpSpPr>
            <p:cNvPr id="10" name="组合 9"/>
            <p:cNvGrpSpPr/>
            <p:nvPr/>
          </p:nvGrpSpPr>
          <p:grpSpPr>
            <a:xfrm>
              <a:off x="6599" y="435"/>
              <a:ext cx="12152" cy="4082"/>
              <a:chOff x="6578" y="580"/>
              <a:chExt cx="12152" cy="4082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6578" y="580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9" name="直接连接符 8"/>
              <p:cNvCxnSpPr>
                <a:stCxn id="8" idx="6"/>
              </p:cNvCxnSpPr>
              <p:nvPr/>
            </p:nvCxnSpPr>
            <p:spPr>
              <a:xfrm>
                <a:off x="6758" y="670"/>
                <a:ext cx="11881" cy="1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14"/>
              <p:cNvCxnSpPr/>
              <p:nvPr/>
            </p:nvCxnSpPr>
            <p:spPr>
              <a:xfrm>
                <a:off x="18640" y="670"/>
                <a:ext cx="1" cy="3812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椭圆 15"/>
              <p:cNvSpPr/>
              <p:nvPr/>
            </p:nvSpPr>
            <p:spPr>
              <a:xfrm>
                <a:off x="18550" y="4482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17054" y="434"/>
              <a:ext cx="1698" cy="1610"/>
              <a:chOff x="17054" y="434"/>
              <a:chExt cx="1698" cy="1610"/>
            </a:xfrm>
          </p:grpSpPr>
          <p:sp>
            <p:nvSpPr>
              <p:cNvPr id="17" name="矩形 16"/>
              <p:cNvSpPr/>
              <p:nvPr/>
            </p:nvSpPr>
            <p:spPr>
              <a:xfrm>
                <a:off x="17054" y="434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矩形 18"/>
              <p:cNvSpPr/>
              <p:nvPr/>
            </p:nvSpPr>
            <p:spPr>
              <a:xfrm rot="5400000">
                <a:off x="17857" y="1149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27" name="直接连接符 26"/>
            <p:cNvCxnSpPr/>
            <p:nvPr/>
          </p:nvCxnSpPr>
          <p:spPr>
            <a:xfrm>
              <a:off x="15073" y="435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rot="5400000">
              <a:off x="17724" y="3314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组合 17"/>
          <p:cNvGrpSpPr/>
          <p:nvPr/>
        </p:nvGrpSpPr>
        <p:grpSpPr>
          <a:xfrm flipV="1">
            <a:off x="3876675" y="3897630"/>
            <a:ext cx="7717155" cy="2592705"/>
            <a:chOff x="6599" y="434"/>
            <a:chExt cx="12153" cy="4083"/>
          </a:xfrm>
        </p:grpSpPr>
        <p:grpSp>
          <p:nvGrpSpPr>
            <p:cNvPr id="21" name="组合 20"/>
            <p:cNvGrpSpPr/>
            <p:nvPr/>
          </p:nvGrpSpPr>
          <p:grpSpPr>
            <a:xfrm>
              <a:off x="6599" y="435"/>
              <a:ext cx="12152" cy="4082"/>
              <a:chOff x="6578" y="580"/>
              <a:chExt cx="12152" cy="4082"/>
            </a:xfrm>
          </p:grpSpPr>
          <p:sp>
            <p:nvSpPr>
              <p:cNvPr id="22" name="椭圆 21"/>
              <p:cNvSpPr/>
              <p:nvPr/>
            </p:nvSpPr>
            <p:spPr>
              <a:xfrm>
                <a:off x="6578" y="580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3" name="直接连接符 22"/>
              <p:cNvCxnSpPr>
                <a:stCxn id="22" idx="6"/>
              </p:cNvCxnSpPr>
              <p:nvPr/>
            </p:nvCxnSpPr>
            <p:spPr>
              <a:xfrm>
                <a:off x="6758" y="670"/>
                <a:ext cx="11881" cy="1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/>
              <p:cNvCxnSpPr/>
              <p:nvPr/>
            </p:nvCxnSpPr>
            <p:spPr>
              <a:xfrm>
                <a:off x="18640" y="670"/>
                <a:ext cx="1" cy="3812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椭圆 24"/>
              <p:cNvSpPr/>
              <p:nvPr/>
            </p:nvSpPr>
            <p:spPr>
              <a:xfrm>
                <a:off x="18550" y="4482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17054" y="434"/>
              <a:ext cx="1698" cy="1610"/>
              <a:chOff x="17054" y="434"/>
              <a:chExt cx="1698" cy="1610"/>
            </a:xfrm>
          </p:grpSpPr>
          <p:sp>
            <p:nvSpPr>
              <p:cNvPr id="28" name="矩形 27"/>
              <p:cNvSpPr/>
              <p:nvPr/>
            </p:nvSpPr>
            <p:spPr>
              <a:xfrm>
                <a:off x="17054" y="434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0" name="矩形 29"/>
              <p:cNvSpPr/>
              <p:nvPr/>
            </p:nvSpPr>
            <p:spPr>
              <a:xfrm rot="5400000">
                <a:off x="17857" y="1149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31" name="直接连接符 30"/>
            <p:cNvCxnSpPr/>
            <p:nvPr/>
          </p:nvCxnSpPr>
          <p:spPr>
            <a:xfrm>
              <a:off x="15073" y="435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 rot="5400000">
              <a:off x="17724" y="3314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_14"/>
          <p:cNvSpPr txBox="1">
            <a:spLocks noChangeArrowheads="1"/>
          </p:cNvSpPr>
          <p:nvPr/>
        </p:nvSpPr>
        <p:spPr bwMode="auto">
          <a:xfrm>
            <a:off x="247821" y="6010610"/>
            <a:ext cx="3452470" cy="842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algn="ctr"/>
            <a:r>
              <a:rPr lang="zh-TW" altLang="en-US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勤休新制</a:t>
            </a:r>
            <a:r>
              <a:rPr lang="en-US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en-US" altLang="zh-CN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02</a:t>
            </a:r>
          </a:p>
        </p:txBody>
      </p:sp>
      <p:sp>
        <p:nvSpPr>
          <p:cNvPr id="36" name="Subtitle 2"/>
          <p:cNvSpPr txBox="1"/>
          <p:nvPr/>
        </p:nvSpPr>
        <p:spPr bwMode="auto">
          <a:xfrm>
            <a:off x="1622936" y="1926741"/>
            <a:ext cx="2648343" cy="552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None/>
            </a:pP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單日＞</a:t>
            </a:r>
            <a:r>
              <a:rPr lang="en-US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14</a:t>
            </a: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小時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Lantinghei SC Demibold" charset="-122"/>
              <a:sym typeface="时尚中黑简体" charset="0"/>
            </a:endParaRPr>
          </a:p>
        </p:txBody>
      </p:sp>
      <p:sp>
        <p:nvSpPr>
          <p:cNvPr id="42" name="圆角矩形 2">
            <a:extLst>
              <a:ext uri="{FF2B5EF4-FFF2-40B4-BE49-F238E27FC236}">
                <a16:creationId xmlns:a16="http://schemas.microsoft.com/office/drawing/2014/main" xmlns="" id="{CAC56C2D-48C5-40FE-ACC1-16CD81A6EFE8}"/>
              </a:ext>
            </a:extLst>
          </p:cNvPr>
          <p:cNvSpPr/>
          <p:nvPr/>
        </p:nvSpPr>
        <p:spPr>
          <a:xfrm>
            <a:off x="3561855" y="490558"/>
            <a:ext cx="5048214" cy="974187"/>
          </a:xfrm>
          <a:prstGeom prst="roundRect">
            <a:avLst/>
          </a:prstGeom>
          <a:solidFill>
            <a:srgbClr val="98C9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工時上限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報府同意或備查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CN" altLang="en-US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xmlns="" id="{17CB67E1-6F40-48C8-98BE-A0912AAF4297}"/>
              </a:ext>
            </a:extLst>
          </p:cNvPr>
          <p:cNvSpPr txBox="1"/>
          <p:nvPr/>
        </p:nvSpPr>
        <p:spPr bwMode="auto">
          <a:xfrm>
            <a:off x="1692275" y="2686750"/>
            <a:ext cx="2509666" cy="552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單月＞</a:t>
            </a:r>
            <a:r>
              <a:rPr lang="en-US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14</a:t>
            </a: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小時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Lantinghei SC Demibold" charset="-122"/>
              <a:sym typeface="时尚中黑简体" charset="0"/>
            </a:endParaRP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xmlns="" id="{1579F53F-0E07-4BE2-A7C7-E65AF19CD98F}"/>
              </a:ext>
            </a:extLst>
          </p:cNvPr>
          <p:cNvSpPr txBox="1"/>
          <p:nvPr/>
        </p:nvSpPr>
        <p:spPr bwMode="auto">
          <a:xfrm>
            <a:off x="1692275" y="3466703"/>
            <a:ext cx="4125528" cy="552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不得連續超過</a:t>
            </a:r>
            <a:r>
              <a:rPr lang="en-US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3</a:t>
            </a: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日＞</a:t>
            </a:r>
            <a:r>
              <a:rPr lang="en-US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14</a:t>
            </a: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小時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Lantinghei SC Demibold" charset="-122"/>
              <a:sym typeface="时尚中黑简体" charset="0"/>
            </a:endParaRP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xmlns="" id="{6271707B-4173-498D-8447-4811A307DED6}"/>
              </a:ext>
            </a:extLst>
          </p:cNvPr>
          <p:cNvSpPr txBox="1"/>
          <p:nvPr/>
        </p:nvSpPr>
        <p:spPr bwMode="auto">
          <a:xfrm>
            <a:off x="1819510" y="5192285"/>
            <a:ext cx="3484690" cy="552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每</a:t>
            </a:r>
            <a:r>
              <a:rPr lang="en-US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3</a:t>
            </a: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個月</a:t>
            </a:r>
            <a:r>
              <a:rPr lang="en-US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240</a:t>
            </a: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小時內管制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Lantinghei SC Demibold" charset="-122"/>
              <a:sym typeface="时尚中黑简体" charset="0"/>
            </a:endParaRPr>
          </a:p>
        </p:txBody>
      </p:sp>
      <p:sp>
        <p:nvSpPr>
          <p:cNvPr id="3" name="箭號: 向右 2">
            <a:extLst>
              <a:ext uri="{FF2B5EF4-FFF2-40B4-BE49-F238E27FC236}">
                <a16:creationId xmlns:a16="http://schemas.microsoft.com/office/drawing/2014/main" xmlns="" id="{C7C48231-B07E-4DDD-ABFC-6CAD5D19F2D4}"/>
              </a:ext>
            </a:extLst>
          </p:cNvPr>
          <p:cNvSpPr/>
          <p:nvPr/>
        </p:nvSpPr>
        <p:spPr>
          <a:xfrm>
            <a:off x="4144790" y="1985353"/>
            <a:ext cx="2522340" cy="5311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箭號: 向右 43">
            <a:extLst>
              <a:ext uri="{FF2B5EF4-FFF2-40B4-BE49-F238E27FC236}">
                <a16:creationId xmlns:a16="http://schemas.microsoft.com/office/drawing/2014/main" xmlns="" id="{1A817089-5195-4A90-9A67-D36448090090}"/>
              </a:ext>
            </a:extLst>
          </p:cNvPr>
          <p:cNvSpPr/>
          <p:nvPr/>
        </p:nvSpPr>
        <p:spPr>
          <a:xfrm>
            <a:off x="5656617" y="3536475"/>
            <a:ext cx="930614" cy="4716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箭號: 向右 44">
            <a:extLst>
              <a:ext uri="{FF2B5EF4-FFF2-40B4-BE49-F238E27FC236}">
                <a16:creationId xmlns:a16="http://schemas.microsoft.com/office/drawing/2014/main" xmlns="" id="{85BCAA48-C2C6-4B97-91FF-97C0F8B94D50}"/>
              </a:ext>
            </a:extLst>
          </p:cNvPr>
          <p:cNvSpPr/>
          <p:nvPr/>
        </p:nvSpPr>
        <p:spPr>
          <a:xfrm>
            <a:off x="4141339" y="2733374"/>
            <a:ext cx="2522340" cy="5311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xmlns="" id="{408660FA-2078-4A0F-8C33-269899A75CC7}"/>
              </a:ext>
            </a:extLst>
          </p:cNvPr>
          <p:cNvSpPr txBox="1"/>
          <p:nvPr/>
        </p:nvSpPr>
        <p:spPr bwMode="auto">
          <a:xfrm>
            <a:off x="6627428" y="1974920"/>
            <a:ext cx="2648343" cy="552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en-US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15</a:t>
            </a: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小時</a:t>
            </a:r>
            <a:r>
              <a:rPr lang="en-US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-24</a:t>
            </a: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小時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Lantinghei SC Demibold" charset="-122"/>
              <a:sym typeface="时尚中黑简体" charset="0"/>
            </a:endParaRP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xmlns="" id="{BED547A2-6439-43FE-B634-C072B4F7A167}"/>
              </a:ext>
            </a:extLst>
          </p:cNvPr>
          <p:cNvSpPr txBox="1"/>
          <p:nvPr/>
        </p:nvSpPr>
        <p:spPr bwMode="auto">
          <a:xfrm>
            <a:off x="6665889" y="2712509"/>
            <a:ext cx="2648343" cy="552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en-US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61</a:t>
            </a: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小時</a:t>
            </a:r>
            <a:r>
              <a:rPr lang="en-US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-80</a:t>
            </a: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小時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Lantinghei SC Demibold" charset="-122"/>
              <a:sym typeface="时尚中黑简体" charset="0"/>
            </a:endParaRP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xmlns="" id="{9607FA97-92B3-4336-AED0-451A7BBC1D7F}"/>
              </a:ext>
            </a:extLst>
          </p:cNvPr>
          <p:cNvSpPr txBox="1"/>
          <p:nvPr/>
        </p:nvSpPr>
        <p:spPr bwMode="auto">
          <a:xfrm>
            <a:off x="6663679" y="3474863"/>
            <a:ext cx="4220801" cy="1438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20000"/>
              </a:lnSpc>
              <a:buFontTx/>
              <a:buNone/>
            </a:pP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跨日</a:t>
            </a:r>
            <a:r>
              <a:rPr lang="en-US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(</a:t>
            </a: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次日上班前</a:t>
            </a:r>
            <a:r>
              <a:rPr lang="en-US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)</a:t>
            </a: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之工時，機關自行核實決定計算於當日或次日工時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Lantinghei SC Demibold" charset="-122"/>
              <a:sym typeface="时尚中黑简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196653"/>
      </p:ext>
    </p:extLst>
  </p:cSld>
  <p:clrMapOvr>
    <a:masterClrMapping/>
  </p:clrMapOvr>
  <p:transition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 flipH="1">
            <a:off x="191135" y="247650"/>
            <a:ext cx="7717155" cy="2592705"/>
            <a:chOff x="6599" y="434"/>
            <a:chExt cx="12153" cy="4083"/>
          </a:xfrm>
        </p:grpSpPr>
        <p:grpSp>
          <p:nvGrpSpPr>
            <p:cNvPr id="10" name="组合 9"/>
            <p:cNvGrpSpPr/>
            <p:nvPr/>
          </p:nvGrpSpPr>
          <p:grpSpPr>
            <a:xfrm>
              <a:off x="6599" y="435"/>
              <a:ext cx="12152" cy="4082"/>
              <a:chOff x="6578" y="580"/>
              <a:chExt cx="12152" cy="4082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6578" y="580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9" name="直接连接符 8"/>
              <p:cNvCxnSpPr>
                <a:stCxn id="8" idx="6"/>
              </p:cNvCxnSpPr>
              <p:nvPr/>
            </p:nvCxnSpPr>
            <p:spPr>
              <a:xfrm>
                <a:off x="6758" y="670"/>
                <a:ext cx="11881" cy="1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14"/>
              <p:cNvCxnSpPr/>
              <p:nvPr/>
            </p:nvCxnSpPr>
            <p:spPr>
              <a:xfrm>
                <a:off x="18640" y="670"/>
                <a:ext cx="1" cy="3812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椭圆 15"/>
              <p:cNvSpPr/>
              <p:nvPr/>
            </p:nvSpPr>
            <p:spPr>
              <a:xfrm>
                <a:off x="18550" y="4482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17054" y="434"/>
              <a:ext cx="1698" cy="1610"/>
              <a:chOff x="17054" y="434"/>
              <a:chExt cx="1698" cy="1610"/>
            </a:xfrm>
          </p:grpSpPr>
          <p:sp>
            <p:nvSpPr>
              <p:cNvPr id="17" name="矩形 16"/>
              <p:cNvSpPr/>
              <p:nvPr/>
            </p:nvSpPr>
            <p:spPr>
              <a:xfrm>
                <a:off x="17054" y="434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矩形 18"/>
              <p:cNvSpPr/>
              <p:nvPr/>
            </p:nvSpPr>
            <p:spPr>
              <a:xfrm rot="5400000">
                <a:off x="17857" y="1149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27" name="直接连接符 26"/>
            <p:cNvCxnSpPr/>
            <p:nvPr/>
          </p:nvCxnSpPr>
          <p:spPr>
            <a:xfrm>
              <a:off x="15073" y="435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rot="5400000">
              <a:off x="17724" y="3314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组合 17"/>
          <p:cNvGrpSpPr/>
          <p:nvPr/>
        </p:nvGrpSpPr>
        <p:grpSpPr>
          <a:xfrm flipV="1">
            <a:off x="3876675" y="3897630"/>
            <a:ext cx="7717155" cy="2592705"/>
            <a:chOff x="6599" y="434"/>
            <a:chExt cx="12153" cy="4083"/>
          </a:xfrm>
        </p:grpSpPr>
        <p:grpSp>
          <p:nvGrpSpPr>
            <p:cNvPr id="21" name="组合 20"/>
            <p:cNvGrpSpPr/>
            <p:nvPr/>
          </p:nvGrpSpPr>
          <p:grpSpPr>
            <a:xfrm>
              <a:off x="6599" y="435"/>
              <a:ext cx="12152" cy="4082"/>
              <a:chOff x="6578" y="580"/>
              <a:chExt cx="12152" cy="4082"/>
            </a:xfrm>
          </p:grpSpPr>
          <p:sp>
            <p:nvSpPr>
              <p:cNvPr id="22" name="椭圆 21"/>
              <p:cNvSpPr/>
              <p:nvPr/>
            </p:nvSpPr>
            <p:spPr>
              <a:xfrm>
                <a:off x="6578" y="580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3" name="直接连接符 22"/>
              <p:cNvCxnSpPr>
                <a:stCxn id="22" idx="6"/>
              </p:cNvCxnSpPr>
              <p:nvPr/>
            </p:nvCxnSpPr>
            <p:spPr>
              <a:xfrm>
                <a:off x="6758" y="670"/>
                <a:ext cx="11881" cy="1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/>
              <p:cNvCxnSpPr/>
              <p:nvPr/>
            </p:nvCxnSpPr>
            <p:spPr>
              <a:xfrm>
                <a:off x="18640" y="670"/>
                <a:ext cx="1" cy="3812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椭圆 24"/>
              <p:cNvSpPr/>
              <p:nvPr/>
            </p:nvSpPr>
            <p:spPr>
              <a:xfrm>
                <a:off x="18550" y="4482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17054" y="434"/>
              <a:ext cx="1698" cy="1610"/>
              <a:chOff x="17054" y="434"/>
              <a:chExt cx="1698" cy="1610"/>
            </a:xfrm>
          </p:grpSpPr>
          <p:sp>
            <p:nvSpPr>
              <p:cNvPr id="28" name="矩形 27"/>
              <p:cNvSpPr/>
              <p:nvPr/>
            </p:nvSpPr>
            <p:spPr>
              <a:xfrm>
                <a:off x="17054" y="434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0" name="矩形 29"/>
              <p:cNvSpPr/>
              <p:nvPr/>
            </p:nvSpPr>
            <p:spPr>
              <a:xfrm rot="5400000">
                <a:off x="17857" y="1149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31" name="直接连接符 30"/>
            <p:cNvCxnSpPr/>
            <p:nvPr/>
          </p:nvCxnSpPr>
          <p:spPr>
            <a:xfrm>
              <a:off x="15073" y="435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 rot="5400000">
              <a:off x="17724" y="3314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_14"/>
          <p:cNvSpPr txBox="1">
            <a:spLocks noChangeArrowheads="1"/>
          </p:cNvSpPr>
          <p:nvPr/>
        </p:nvSpPr>
        <p:spPr bwMode="auto">
          <a:xfrm>
            <a:off x="247821" y="6010610"/>
            <a:ext cx="3452470" cy="842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algn="ctr"/>
            <a:r>
              <a:rPr lang="zh-TW" altLang="en-US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常見問題</a:t>
            </a:r>
            <a:r>
              <a:rPr lang="en-US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en-US" altLang="zh-CN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0</a:t>
            </a:r>
            <a:r>
              <a:rPr lang="en-US" altLang="zh-TW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endParaRPr lang="en-US" altLang="zh-CN" spc="600" dirty="0">
              <a:solidFill>
                <a:srgbClr val="98C9D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6" name="Subtitle 2"/>
          <p:cNvSpPr txBox="1"/>
          <p:nvPr/>
        </p:nvSpPr>
        <p:spPr bwMode="auto">
          <a:xfrm>
            <a:off x="1622936" y="1926741"/>
            <a:ext cx="8301664" cy="552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None/>
            </a:pP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差假時數仍計入當日工時，並以當日最高工時上限為準。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Lantinghei SC Demibold" charset="-122"/>
              <a:sym typeface="时尚中黑简体" charset="0"/>
            </a:endParaRPr>
          </a:p>
        </p:txBody>
      </p:sp>
      <p:sp>
        <p:nvSpPr>
          <p:cNvPr id="42" name="圆角矩形 2">
            <a:extLst>
              <a:ext uri="{FF2B5EF4-FFF2-40B4-BE49-F238E27FC236}">
                <a16:creationId xmlns:a16="http://schemas.microsoft.com/office/drawing/2014/main" xmlns="" id="{CAC56C2D-48C5-40FE-ACC1-16CD81A6EFE8}"/>
              </a:ext>
            </a:extLst>
          </p:cNvPr>
          <p:cNvSpPr/>
          <p:nvPr/>
        </p:nvSpPr>
        <p:spPr>
          <a:xfrm>
            <a:off x="2372247" y="590504"/>
            <a:ext cx="7206759" cy="974187"/>
          </a:xfrm>
          <a:prstGeom prst="roundRect">
            <a:avLst/>
          </a:prstGeom>
          <a:solidFill>
            <a:srgbClr val="98C9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差假時數計入當日工時</a:t>
            </a:r>
            <a:endParaRPr lang="zh-CN" altLang="en-US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xmlns="" id="{6271707B-4173-498D-8447-4811A307DED6}"/>
              </a:ext>
            </a:extLst>
          </p:cNvPr>
          <p:cNvSpPr txBox="1"/>
          <p:nvPr/>
        </p:nvSpPr>
        <p:spPr bwMode="auto">
          <a:xfrm>
            <a:off x="1819509" y="2450038"/>
            <a:ext cx="6717629" cy="552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None/>
            </a:pP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例：一般工時</a:t>
            </a:r>
            <a:r>
              <a:rPr lang="en-US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(</a:t>
            </a: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最高上限為單日</a:t>
            </a:r>
            <a:r>
              <a:rPr lang="en-US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12</a:t>
            </a: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小時</a:t>
            </a:r>
            <a:r>
              <a:rPr lang="en-US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)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Lantinghei SC Demibold" charset="-122"/>
              <a:sym typeface="时尚中黑简体" charset="0"/>
            </a:endParaRPr>
          </a:p>
        </p:txBody>
      </p:sp>
      <p:cxnSp>
        <p:nvCxnSpPr>
          <p:cNvPr id="5" name="直線接點 4">
            <a:extLst>
              <a:ext uri="{FF2B5EF4-FFF2-40B4-BE49-F238E27FC236}">
                <a16:creationId xmlns:a16="http://schemas.microsoft.com/office/drawing/2014/main" xmlns="" id="{ACAC9C05-9786-465D-BC83-80482C8A024B}"/>
              </a:ext>
            </a:extLst>
          </p:cNvPr>
          <p:cNvCxnSpPr>
            <a:cxnSpLocks/>
          </p:cNvCxnSpPr>
          <p:nvPr/>
        </p:nvCxnSpPr>
        <p:spPr>
          <a:xfrm>
            <a:off x="2183906" y="4011930"/>
            <a:ext cx="78309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xmlns="" id="{DA025095-FFC0-4541-98DF-40E134217E85}"/>
              </a:ext>
            </a:extLst>
          </p:cNvPr>
          <p:cNvCxnSpPr/>
          <p:nvPr/>
        </p:nvCxnSpPr>
        <p:spPr>
          <a:xfrm>
            <a:off x="2183906" y="3820394"/>
            <a:ext cx="0" cy="36365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接點 39">
            <a:extLst>
              <a:ext uri="{FF2B5EF4-FFF2-40B4-BE49-F238E27FC236}">
                <a16:creationId xmlns:a16="http://schemas.microsoft.com/office/drawing/2014/main" xmlns="" id="{3FC7E542-5355-44F6-9C5F-1A92575E7767}"/>
              </a:ext>
            </a:extLst>
          </p:cNvPr>
          <p:cNvCxnSpPr/>
          <p:nvPr/>
        </p:nvCxnSpPr>
        <p:spPr>
          <a:xfrm>
            <a:off x="4635622" y="3814568"/>
            <a:ext cx="0" cy="36365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接點 40">
            <a:extLst>
              <a:ext uri="{FF2B5EF4-FFF2-40B4-BE49-F238E27FC236}">
                <a16:creationId xmlns:a16="http://schemas.microsoft.com/office/drawing/2014/main" xmlns="" id="{23221380-BB6E-4D2A-92C8-BC777FD89891}"/>
              </a:ext>
            </a:extLst>
          </p:cNvPr>
          <p:cNvCxnSpPr>
            <a:cxnSpLocks/>
          </p:cNvCxnSpPr>
          <p:nvPr/>
        </p:nvCxnSpPr>
        <p:spPr>
          <a:xfrm>
            <a:off x="5310327" y="3814568"/>
            <a:ext cx="0" cy="36365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>
            <a:extLst>
              <a:ext uri="{FF2B5EF4-FFF2-40B4-BE49-F238E27FC236}">
                <a16:creationId xmlns:a16="http://schemas.microsoft.com/office/drawing/2014/main" xmlns="" id="{FAEDB2DE-456B-448F-970A-E22EC14A25BC}"/>
              </a:ext>
            </a:extLst>
          </p:cNvPr>
          <p:cNvCxnSpPr/>
          <p:nvPr/>
        </p:nvCxnSpPr>
        <p:spPr>
          <a:xfrm>
            <a:off x="7680059" y="3825055"/>
            <a:ext cx="0" cy="36365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接點 48">
            <a:extLst>
              <a:ext uri="{FF2B5EF4-FFF2-40B4-BE49-F238E27FC236}">
                <a16:creationId xmlns:a16="http://schemas.microsoft.com/office/drawing/2014/main" xmlns="" id="{EC030692-5950-49A0-9F35-6D6E24F3895D}"/>
              </a:ext>
            </a:extLst>
          </p:cNvPr>
          <p:cNvCxnSpPr/>
          <p:nvPr/>
        </p:nvCxnSpPr>
        <p:spPr>
          <a:xfrm>
            <a:off x="10014855" y="3825443"/>
            <a:ext cx="0" cy="36365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字方塊 13">
            <a:extLst>
              <a:ext uri="{FF2B5EF4-FFF2-40B4-BE49-F238E27FC236}">
                <a16:creationId xmlns:a16="http://schemas.microsoft.com/office/drawing/2014/main" xmlns="" id="{8777D4FF-03C2-4CC4-B85A-A3A6250AEBFA}"/>
              </a:ext>
            </a:extLst>
          </p:cNvPr>
          <p:cNvSpPr txBox="1"/>
          <p:nvPr/>
        </p:nvSpPr>
        <p:spPr>
          <a:xfrm>
            <a:off x="1753990" y="4321675"/>
            <a:ext cx="1331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08</a:t>
            </a:r>
            <a:r>
              <a:rPr lang="zh-TW" altLang="en-US" dirty="0"/>
              <a:t>：</a:t>
            </a:r>
            <a:r>
              <a:rPr lang="en-US" altLang="zh-TW" dirty="0"/>
              <a:t>00</a:t>
            </a:r>
            <a:endParaRPr lang="zh-TW" altLang="en-US" dirty="0"/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xmlns="" id="{1DD9380B-290D-44F7-9D93-34109F754CBD}"/>
              </a:ext>
            </a:extLst>
          </p:cNvPr>
          <p:cNvSpPr txBox="1"/>
          <p:nvPr/>
        </p:nvSpPr>
        <p:spPr>
          <a:xfrm>
            <a:off x="4190521" y="4234620"/>
            <a:ext cx="1692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12</a:t>
            </a:r>
            <a:r>
              <a:rPr lang="zh-TW" altLang="en-US" dirty="0"/>
              <a:t>：</a:t>
            </a:r>
            <a:r>
              <a:rPr lang="en-US" altLang="zh-TW" dirty="0"/>
              <a:t>00</a:t>
            </a:r>
            <a:r>
              <a:rPr lang="zh-TW" altLang="en-US" dirty="0"/>
              <a:t> </a:t>
            </a:r>
            <a:r>
              <a:rPr lang="en-US" altLang="zh-TW" dirty="0"/>
              <a:t>13</a:t>
            </a:r>
            <a:r>
              <a:rPr lang="zh-TW" altLang="en-US" dirty="0"/>
              <a:t>：</a:t>
            </a:r>
            <a:r>
              <a:rPr lang="en-US" altLang="zh-TW" dirty="0"/>
              <a:t>00</a:t>
            </a:r>
            <a:endParaRPr lang="zh-TW" altLang="en-US" dirty="0"/>
          </a:p>
        </p:txBody>
      </p:sp>
      <p:sp>
        <p:nvSpPr>
          <p:cNvPr id="51" name="文字方塊 50">
            <a:extLst>
              <a:ext uri="{FF2B5EF4-FFF2-40B4-BE49-F238E27FC236}">
                <a16:creationId xmlns:a16="http://schemas.microsoft.com/office/drawing/2014/main" xmlns="" id="{D83FDEDC-84D6-41FD-BE0A-850A5CC7EDB6}"/>
              </a:ext>
            </a:extLst>
          </p:cNvPr>
          <p:cNvSpPr txBox="1"/>
          <p:nvPr/>
        </p:nvSpPr>
        <p:spPr>
          <a:xfrm>
            <a:off x="7242465" y="4256573"/>
            <a:ext cx="1331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17</a:t>
            </a:r>
            <a:r>
              <a:rPr lang="zh-TW" altLang="en-US" dirty="0"/>
              <a:t>：</a:t>
            </a:r>
            <a:r>
              <a:rPr lang="en-US" altLang="zh-TW" dirty="0"/>
              <a:t>00</a:t>
            </a:r>
            <a:endParaRPr lang="zh-TW" altLang="en-US" dirty="0"/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xmlns="" id="{A6E35036-983C-4A29-890C-09E0D41C44DD}"/>
              </a:ext>
            </a:extLst>
          </p:cNvPr>
          <p:cNvSpPr txBox="1"/>
          <p:nvPr/>
        </p:nvSpPr>
        <p:spPr>
          <a:xfrm>
            <a:off x="9565749" y="4216377"/>
            <a:ext cx="1331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21</a:t>
            </a:r>
            <a:r>
              <a:rPr lang="zh-TW" altLang="en-US" dirty="0"/>
              <a:t>：</a:t>
            </a:r>
            <a:r>
              <a:rPr lang="en-US" altLang="zh-TW" dirty="0"/>
              <a:t>00</a:t>
            </a:r>
            <a:endParaRPr lang="zh-TW" altLang="en-US" dirty="0"/>
          </a:p>
        </p:txBody>
      </p:sp>
      <p:sp>
        <p:nvSpPr>
          <p:cNvPr id="53" name="文字方塊 52">
            <a:extLst>
              <a:ext uri="{FF2B5EF4-FFF2-40B4-BE49-F238E27FC236}">
                <a16:creationId xmlns:a16="http://schemas.microsoft.com/office/drawing/2014/main" xmlns="" id="{8DFCEA73-F4F6-4CF4-9288-1AFA3BAD5901}"/>
              </a:ext>
            </a:extLst>
          </p:cNvPr>
          <p:cNvSpPr txBox="1"/>
          <p:nvPr/>
        </p:nvSpPr>
        <p:spPr>
          <a:xfrm>
            <a:off x="2372247" y="3537563"/>
            <a:ext cx="2031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早上請休假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</a:p>
        </p:txBody>
      </p:sp>
      <p:sp>
        <p:nvSpPr>
          <p:cNvPr id="54" name="文字方塊 53">
            <a:extLst>
              <a:ext uri="{FF2B5EF4-FFF2-40B4-BE49-F238E27FC236}">
                <a16:creationId xmlns:a16="http://schemas.microsoft.com/office/drawing/2014/main" xmlns="" id="{7EE3BBFD-1F4B-43AA-A6F9-94E6187E2128}"/>
              </a:ext>
            </a:extLst>
          </p:cNvPr>
          <p:cNvSpPr txBox="1"/>
          <p:nvPr/>
        </p:nvSpPr>
        <p:spPr>
          <a:xfrm>
            <a:off x="5438858" y="3558301"/>
            <a:ext cx="2230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下午正常辦公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</a:p>
        </p:txBody>
      </p:sp>
      <p:sp>
        <p:nvSpPr>
          <p:cNvPr id="55" name="文字方塊 54">
            <a:extLst>
              <a:ext uri="{FF2B5EF4-FFF2-40B4-BE49-F238E27FC236}">
                <a16:creationId xmlns:a16="http://schemas.microsoft.com/office/drawing/2014/main" xmlns="" id="{1E942652-DD9A-45A8-B476-E8F02224A51C}"/>
              </a:ext>
            </a:extLst>
          </p:cNvPr>
          <p:cNvSpPr txBox="1"/>
          <p:nvPr/>
        </p:nvSpPr>
        <p:spPr>
          <a:xfrm>
            <a:off x="7773652" y="3517520"/>
            <a:ext cx="2355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晚上加班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最高？小時</a:t>
            </a:r>
          </a:p>
        </p:txBody>
      </p:sp>
    </p:spTree>
    <p:extLst>
      <p:ext uri="{BB962C8B-B14F-4D97-AF65-F5344CB8AC3E}">
        <p14:creationId xmlns:p14="http://schemas.microsoft.com/office/powerpoint/2010/main" val="681252986"/>
      </p:ext>
    </p:extLst>
  </p:cSld>
  <p:clrMapOvr>
    <a:masterClrMapping/>
  </p:clrMapOvr>
  <p:transition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 flipH="1">
            <a:off x="191135" y="247650"/>
            <a:ext cx="7717155" cy="2592705"/>
            <a:chOff x="6599" y="434"/>
            <a:chExt cx="12153" cy="4083"/>
          </a:xfrm>
        </p:grpSpPr>
        <p:grpSp>
          <p:nvGrpSpPr>
            <p:cNvPr id="10" name="组合 9"/>
            <p:cNvGrpSpPr/>
            <p:nvPr/>
          </p:nvGrpSpPr>
          <p:grpSpPr>
            <a:xfrm>
              <a:off x="6599" y="435"/>
              <a:ext cx="12152" cy="4082"/>
              <a:chOff x="6578" y="580"/>
              <a:chExt cx="12152" cy="4082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6578" y="580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9" name="直接连接符 8"/>
              <p:cNvCxnSpPr>
                <a:stCxn id="8" idx="6"/>
              </p:cNvCxnSpPr>
              <p:nvPr/>
            </p:nvCxnSpPr>
            <p:spPr>
              <a:xfrm>
                <a:off x="6758" y="670"/>
                <a:ext cx="11881" cy="1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14"/>
              <p:cNvCxnSpPr/>
              <p:nvPr/>
            </p:nvCxnSpPr>
            <p:spPr>
              <a:xfrm>
                <a:off x="18640" y="670"/>
                <a:ext cx="1" cy="3812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椭圆 15"/>
              <p:cNvSpPr/>
              <p:nvPr/>
            </p:nvSpPr>
            <p:spPr>
              <a:xfrm>
                <a:off x="18550" y="4482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17054" y="434"/>
              <a:ext cx="1698" cy="1610"/>
              <a:chOff x="17054" y="434"/>
              <a:chExt cx="1698" cy="1610"/>
            </a:xfrm>
          </p:grpSpPr>
          <p:sp>
            <p:nvSpPr>
              <p:cNvPr id="17" name="矩形 16"/>
              <p:cNvSpPr/>
              <p:nvPr/>
            </p:nvSpPr>
            <p:spPr>
              <a:xfrm>
                <a:off x="17054" y="434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矩形 18"/>
              <p:cNvSpPr/>
              <p:nvPr/>
            </p:nvSpPr>
            <p:spPr>
              <a:xfrm rot="5400000">
                <a:off x="17857" y="1149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27" name="直接连接符 26"/>
            <p:cNvCxnSpPr/>
            <p:nvPr/>
          </p:nvCxnSpPr>
          <p:spPr>
            <a:xfrm>
              <a:off x="15073" y="435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rot="5400000">
              <a:off x="17724" y="3314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组合 17"/>
          <p:cNvGrpSpPr/>
          <p:nvPr/>
        </p:nvGrpSpPr>
        <p:grpSpPr>
          <a:xfrm flipV="1">
            <a:off x="3876675" y="3897630"/>
            <a:ext cx="7717155" cy="2592705"/>
            <a:chOff x="6599" y="434"/>
            <a:chExt cx="12153" cy="4083"/>
          </a:xfrm>
        </p:grpSpPr>
        <p:grpSp>
          <p:nvGrpSpPr>
            <p:cNvPr id="21" name="组合 20"/>
            <p:cNvGrpSpPr/>
            <p:nvPr/>
          </p:nvGrpSpPr>
          <p:grpSpPr>
            <a:xfrm>
              <a:off x="6599" y="435"/>
              <a:ext cx="12152" cy="4082"/>
              <a:chOff x="6578" y="580"/>
              <a:chExt cx="12152" cy="4082"/>
            </a:xfrm>
          </p:grpSpPr>
          <p:sp>
            <p:nvSpPr>
              <p:cNvPr id="22" name="椭圆 21"/>
              <p:cNvSpPr/>
              <p:nvPr/>
            </p:nvSpPr>
            <p:spPr>
              <a:xfrm>
                <a:off x="6578" y="580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3" name="直接连接符 22"/>
              <p:cNvCxnSpPr>
                <a:stCxn id="22" idx="6"/>
              </p:cNvCxnSpPr>
              <p:nvPr/>
            </p:nvCxnSpPr>
            <p:spPr>
              <a:xfrm>
                <a:off x="6758" y="670"/>
                <a:ext cx="11881" cy="1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/>
              <p:cNvCxnSpPr/>
              <p:nvPr/>
            </p:nvCxnSpPr>
            <p:spPr>
              <a:xfrm>
                <a:off x="18640" y="670"/>
                <a:ext cx="1" cy="3812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椭圆 24"/>
              <p:cNvSpPr/>
              <p:nvPr/>
            </p:nvSpPr>
            <p:spPr>
              <a:xfrm>
                <a:off x="18550" y="4482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17054" y="434"/>
              <a:ext cx="1698" cy="1610"/>
              <a:chOff x="17054" y="434"/>
              <a:chExt cx="1698" cy="1610"/>
            </a:xfrm>
          </p:grpSpPr>
          <p:sp>
            <p:nvSpPr>
              <p:cNvPr id="28" name="矩形 27"/>
              <p:cNvSpPr/>
              <p:nvPr/>
            </p:nvSpPr>
            <p:spPr>
              <a:xfrm>
                <a:off x="17054" y="434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0" name="矩形 29"/>
              <p:cNvSpPr/>
              <p:nvPr/>
            </p:nvSpPr>
            <p:spPr>
              <a:xfrm rot="5400000">
                <a:off x="17857" y="1149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31" name="直接连接符 30"/>
            <p:cNvCxnSpPr/>
            <p:nvPr/>
          </p:nvCxnSpPr>
          <p:spPr>
            <a:xfrm>
              <a:off x="15073" y="435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 rot="5400000">
              <a:off x="17724" y="3314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_14"/>
          <p:cNvSpPr txBox="1">
            <a:spLocks noChangeArrowheads="1"/>
          </p:cNvSpPr>
          <p:nvPr/>
        </p:nvSpPr>
        <p:spPr bwMode="auto">
          <a:xfrm>
            <a:off x="247821" y="6010610"/>
            <a:ext cx="3452470" cy="842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algn="ctr"/>
            <a:r>
              <a:rPr lang="zh-TW" altLang="en-US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常見問題</a:t>
            </a:r>
            <a:r>
              <a:rPr lang="en-US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en-US" altLang="zh-CN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0</a:t>
            </a:r>
            <a:r>
              <a:rPr lang="en-US" altLang="zh-TW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endParaRPr lang="en-US" altLang="zh-CN" spc="600" dirty="0">
              <a:solidFill>
                <a:srgbClr val="98C9D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6" name="Subtitle 2"/>
          <p:cNvSpPr txBox="1"/>
          <p:nvPr/>
        </p:nvSpPr>
        <p:spPr bwMode="auto">
          <a:xfrm>
            <a:off x="1622936" y="1926740"/>
            <a:ext cx="8702799" cy="394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None/>
            </a:pP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於依各機關加班費支給辦法規定核給加班費後，其餘以補休假為補償方式者，應於</a:t>
            </a:r>
            <a:r>
              <a:rPr lang="zh-TW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補休期限內休畢為原則</a:t>
            </a: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。</a:t>
            </a:r>
            <a:endParaRPr lang="en-US" altLang="zh-TW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Lantinghei SC Demibold" charset="-122"/>
              <a:sym typeface="时尚中黑简体" charset="0"/>
            </a:endParaRPr>
          </a:p>
          <a:p>
            <a:pPr eaLnBrk="1" hangingPunct="1">
              <a:lnSpc>
                <a:spcPct val="120000"/>
              </a:lnSpc>
              <a:buNone/>
            </a:pPr>
            <a:endParaRPr lang="en-US" altLang="zh-TW" sz="24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Lantinghei SC Demibold" charset="-122"/>
              <a:sym typeface="时尚中黑简体" charset="0"/>
            </a:endParaRPr>
          </a:p>
          <a:p>
            <a:pPr eaLnBrk="1" hangingPunct="1">
              <a:lnSpc>
                <a:spcPct val="120000"/>
              </a:lnSpc>
              <a:buNone/>
            </a:pPr>
            <a:r>
              <a:rPr lang="zh-TW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例外</a:t>
            </a: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，因機關確實必要範圍內之業務需要，致無法於補休期限內休畢者，應</a:t>
            </a:r>
            <a:r>
              <a:rPr lang="zh-TW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結算計發加班費</a:t>
            </a: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。</a:t>
            </a:r>
            <a:r>
              <a:rPr lang="en-US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(</a:t>
            </a:r>
            <a:r>
              <a:rPr lang="zh-TW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當事人負有舉證責任</a:t>
            </a:r>
            <a:r>
              <a:rPr lang="en-US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)</a:t>
            </a:r>
          </a:p>
          <a:p>
            <a:pPr eaLnBrk="1" hangingPunct="1">
              <a:lnSpc>
                <a:spcPct val="120000"/>
              </a:lnSpc>
              <a:buNone/>
            </a:pPr>
            <a:endParaRPr lang="en-US" altLang="zh-TW" sz="24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Lantinghei SC Demibold" charset="-122"/>
              <a:sym typeface="时尚中黑简体" charset="0"/>
            </a:endParaRPr>
          </a:p>
          <a:p>
            <a:pPr eaLnBrk="1" hangingPunct="1">
              <a:lnSpc>
                <a:spcPct val="120000"/>
              </a:lnSpc>
              <a:buNone/>
            </a:pPr>
            <a:r>
              <a:rPr lang="zh-TW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再例外</a:t>
            </a: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，因機關預算之限制，致無法以加班費結算，始得以公務人員考績法規定結算應補休時數</a:t>
            </a:r>
            <a:r>
              <a:rPr lang="zh-TW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給予行政獎勵</a:t>
            </a: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。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Lantinghei SC Demibold" charset="-122"/>
              <a:sym typeface="时尚中黑简体" charset="0"/>
            </a:endParaRPr>
          </a:p>
        </p:txBody>
      </p:sp>
      <p:sp>
        <p:nvSpPr>
          <p:cNvPr id="42" name="圆角矩形 2">
            <a:extLst>
              <a:ext uri="{FF2B5EF4-FFF2-40B4-BE49-F238E27FC236}">
                <a16:creationId xmlns:a16="http://schemas.microsoft.com/office/drawing/2014/main" xmlns="" id="{CAC56C2D-48C5-40FE-ACC1-16CD81A6EFE8}"/>
              </a:ext>
            </a:extLst>
          </p:cNvPr>
          <p:cNvSpPr/>
          <p:nvPr/>
        </p:nvSpPr>
        <p:spPr>
          <a:xfrm>
            <a:off x="4541033" y="490558"/>
            <a:ext cx="3109935" cy="974187"/>
          </a:xfrm>
          <a:prstGeom prst="roundRect">
            <a:avLst/>
          </a:prstGeom>
          <a:solidFill>
            <a:srgbClr val="98C9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加班補償</a:t>
            </a:r>
            <a:endParaRPr lang="zh-CN" altLang="en-US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04174264"/>
      </p:ext>
    </p:extLst>
  </p:cSld>
  <p:clrMapOvr>
    <a:masterClrMapping/>
  </p:clrMapOvr>
  <p:transition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 flipH="1">
            <a:off x="191135" y="247650"/>
            <a:ext cx="7717155" cy="2592705"/>
            <a:chOff x="6599" y="434"/>
            <a:chExt cx="12153" cy="4083"/>
          </a:xfrm>
        </p:grpSpPr>
        <p:grpSp>
          <p:nvGrpSpPr>
            <p:cNvPr id="10" name="组合 9"/>
            <p:cNvGrpSpPr/>
            <p:nvPr/>
          </p:nvGrpSpPr>
          <p:grpSpPr>
            <a:xfrm>
              <a:off x="6599" y="435"/>
              <a:ext cx="12152" cy="4082"/>
              <a:chOff x="6578" y="580"/>
              <a:chExt cx="12152" cy="4082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6578" y="580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9" name="直接连接符 8"/>
              <p:cNvCxnSpPr>
                <a:stCxn id="8" idx="6"/>
              </p:cNvCxnSpPr>
              <p:nvPr/>
            </p:nvCxnSpPr>
            <p:spPr>
              <a:xfrm>
                <a:off x="6758" y="670"/>
                <a:ext cx="11881" cy="1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14"/>
              <p:cNvCxnSpPr/>
              <p:nvPr/>
            </p:nvCxnSpPr>
            <p:spPr>
              <a:xfrm>
                <a:off x="18640" y="670"/>
                <a:ext cx="1" cy="3812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椭圆 15"/>
              <p:cNvSpPr/>
              <p:nvPr/>
            </p:nvSpPr>
            <p:spPr>
              <a:xfrm>
                <a:off x="18550" y="4482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17054" y="434"/>
              <a:ext cx="1698" cy="1610"/>
              <a:chOff x="17054" y="434"/>
              <a:chExt cx="1698" cy="1610"/>
            </a:xfrm>
          </p:grpSpPr>
          <p:sp>
            <p:nvSpPr>
              <p:cNvPr id="17" name="矩形 16"/>
              <p:cNvSpPr/>
              <p:nvPr/>
            </p:nvSpPr>
            <p:spPr>
              <a:xfrm>
                <a:off x="17054" y="434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矩形 18"/>
              <p:cNvSpPr/>
              <p:nvPr/>
            </p:nvSpPr>
            <p:spPr>
              <a:xfrm rot="5400000">
                <a:off x="17857" y="1149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27" name="直接连接符 26"/>
            <p:cNvCxnSpPr/>
            <p:nvPr/>
          </p:nvCxnSpPr>
          <p:spPr>
            <a:xfrm>
              <a:off x="15073" y="435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rot="5400000">
              <a:off x="17724" y="3314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组合 17"/>
          <p:cNvGrpSpPr/>
          <p:nvPr/>
        </p:nvGrpSpPr>
        <p:grpSpPr>
          <a:xfrm flipV="1">
            <a:off x="3876675" y="3897630"/>
            <a:ext cx="7717155" cy="2592705"/>
            <a:chOff x="6599" y="434"/>
            <a:chExt cx="12153" cy="4083"/>
          </a:xfrm>
        </p:grpSpPr>
        <p:grpSp>
          <p:nvGrpSpPr>
            <p:cNvPr id="21" name="组合 20"/>
            <p:cNvGrpSpPr/>
            <p:nvPr/>
          </p:nvGrpSpPr>
          <p:grpSpPr>
            <a:xfrm>
              <a:off x="6599" y="435"/>
              <a:ext cx="12152" cy="4082"/>
              <a:chOff x="6578" y="580"/>
              <a:chExt cx="12152" cy="4082"/>
            </a:xfrm>
          </p:grpSpPr>
          <p:sp>
            <p:nvSpPr>
              <p:cNvPr id="22" name="椭圆 21"/>
              <p:cNvSpPr/>
              <p:nvPr/>
            </p:nvSpPr>
            <p:spPr>
              <a:xfrm>
                <a:off x="6578" y="580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3" name="直接连接符 22"/>
              <p:cNvCxnSpPr>
                <a:stCxn id="22" idx="6"/>
              </p:cNvCxnSpPr>
              <p:nvPr/>
            </p:nvCxnSpPr>
            <p:spPr>
              <a:xfrm>
                <a:off x="6758" y="670"/>
                <a:ext cx="11881" cy="1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/>
              <p:cNvCxnSpPr/>
              <p:nvPr/>
            </p:nvCxnSpPr>
            <p:spPr>
              <a:xfrm>
                <a:off x="18640" y="670"/>
                <a:ext cx="1" cy="3812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椭圆 24"/>
              <p:cNvSpPr/>
              <p:nvPr/>
            </p:nvSpPr>
            <p:spPr>
              <a:xfrm>
                <a:off x="18550" y="4482"/>
                <a:ext cx="180" cy="18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17054" y="434"/>
              <a:ext cx="1698" cy="1610"/>
              <a:chOff x="17054" y="434"/>
              <a:chExt cx="1698" cy="1610"/>
            </a:xfrm>
          </p:grpSpPr>
          <p:sp>
            <p:nvSpPr>
              <p:cNvPr id="28" name="矩形 27"/>
              <p:cNvSpPr/>
              <p:nvPr/>
            </p:nvSpPr>
            <p:spPr>
              <a:xfrm>
                <a:off x="17054" y="434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0" name="矩形 29"/>
              <p:cNvSpPr/>
              <p:nvPr/>
            </p:nvSpPr>
            <p:spPr>
              <a:xfrm rot="5400000">
                <a:off x="17857" y="1149"/>
                <a:ext cx="1609" cy="180"/>
              </a:xfrm>
              <a:prstGeom prst="rect">
                <a:avLst/>
              </a:prstGeom>
              <a:solidFill>
                <a:srgbClr val="DAEB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31" name="直接连接符 30"/>
            <p:cNvCxnSpPr/>
            <p:nvPr/>
          </p:nvCxnSpPr>
          <p:spPr>
            <a:xfrm>
              <a:off x="15073" y="435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 rot="5400000">
              <a:off x="17724" y="3314"/>
              <a:ext cx="1694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_14"/>
          <p:cNvSpPr txBox="1">
            <a:spLocks noChangeArrowheads="1"/>
          </p:cNvSpPr>
          <p:nvPr/>
        </p:nvSpPr>
        <p:spPr bwMode="auto">
          <a:xfrm>
            <a:off x="247821" y="6010610"/>
            <a:ext cx="3452470" cy="842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algn="ctr"/>
            <a:r>
              <a:rPr lang="zh-TW" altLang="en-US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常見問題</a:t>
            </a:r>
            <a:r>
              <a:rPr lang="en-US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en-US" altLang="zh-CN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0</a:t>
            </a:r>
            <a:r>
              <a:rPr lang="en-US" altLang="zh-TW" spc="600" dirty="0">
                <a:solidFill>
                  <a:srgbClr val="98C9D0"/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endParaRPr lang="en-US" altLang="zh-CN" spc="600" dirty="0">
              <a:solidFill>
                <a:srgbClr val="98C9D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6" name="Subtitle 2"/>
          <p:cNvSpPr txBox="1"/>
          <p:nvPr/>
        </p:nvSpPr>
        <p:spPr bwMode="auto">
          <a:xfrm>
            <a:off x="1623571" y="1994373"/>
            <a:ext cx="8892029" cy="274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None/>
            </a:pPr>
            <a:r>
              <a:rPr lang="en-US" altLang="zh-TW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Q</a:t>
            </a:r>
            <a:r>
              <a:rPr lang="zh-TW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：</a:t>
            </a:r>
            <a:r>
              <a:rPr lang="en-US" altLang="zh-TW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/>
            </a:r>
            <a:br>
              <a:rPr lang="en-US" altLang="zh-TW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</a:br>
            <a:r>
              <a:rPr lang="zh-TW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因辦理特殊重大專案業務確有需要，延長辦公時數以每</a:t>
            </a:r>
            <a:r>
              <a:rPr lang="en-US" altLang="zh-TW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3</a:t>
            </a:r>
            <a:r>
              <a:rPr lang="zh-TW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個月不超過</a:t>
            </a:r>
            <a:r>
              <a:rPr lang="en-US" altLang="zh-TW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240</a:t>
            </a:r>
            <a:r>
              <a:rPr lang="zh-TW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小時控管之，所稱之每</a:t>
            </a:r>
            <a:r>
              <a:rPr lang="en-US" altLang="zh-TW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3</a:t>
            </a:r>
            <a:r>
              <a:rPr lang="zh-TW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個月期限之計算方式為何？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Lantinghei SC Demibold" charset="-122"/>
              <a:sym typeface="时尚中黑简体" charset="0"/>
            </a:endParaRPr>
          </a:p>
        </p:txBody>
      </p:sp>
      <p:sp>
        <p:nvSpPr>
          <p:cNvPr id="42" name="圆角矩形 2">
            <a:extLst>
              <a:ext uri="{FF2B5EF4-FFF2-40B4-BE49-F238E27FC236}">
                <a16:creationId xmlns:a16="http://schemas.microsoft.com/office/drawing/2014/main" xmlns="" id="{CAC56C2D-48C5-40FE-ACC1-16CD81A6EFE8}"/>
              </a:ext>
            </a:extLst>
          </p:cNvPr>
          <p:cNvSpPr/>
          <p:nvPr/>
        </p:nvSpPr>
        <p:spPr>
          <a:xfrm>
            <a:off x="4541033" y="490558"/>
            <a:ext cx="3109935" cy="974187"/>
          </a:xfrm>
          <a:prstGeom prst="roundRect">
            <a:avLst/>
          </a:prstGeom>
          <a:solidFill>
            <a:srgbClr val="98C9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Q&amp;A</a:t>
            </a:r>
            <a:endParaRPr lang="zh-CN" altLang="en-US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84468636"/>
      </p:ext>
    </p:extLst>
  </p:cSld>
  <p:clrMapOvr>
    <a:masterClrMapping/>
  </p:clrMapOvr>
  <p:transition>
    <p:randomBar dir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985</TotalTime>
  <Words>1048</Words>
  <Application>Microsoft Office PowerPoint</Application>
  <PresentationFormat>自訂</PresentationFormat>
  <Paragraphs>103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Office 主题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Windows 使用者</cp:lastModifiedBy>
  <cp:revision>45</cp:revision>
  <dcterms:created xsi:type="dcterms:W3CDTF">2017-10-11T13:31:40Z</dcterms:created>
  <dcterms:modified xsi:type="dcterms:W3CDTF">2024-06-05T01:36:40Z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2052-10.1.0.6875</vt:lpwstr>
  </property>
</Properties>
</file>